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2004695"/>
            <a:ext cx="7772400" cy="604900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874522"/>
            <a:ext cx="5628640" cy="8184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5" b="1">
                <a:solidFill>
                  <a:srgbClr val="006FC0"/>
                </a:solidFill>
                <a:latin typeface="Arial"/>
                <a:cs typeface="Arial"/>
              </a:rPr>
              <a:t>ASIGNATURA:</a:t>
            </a:r>
            <a:r>
              <a:rPr dirty="0" sz="1400" spc="-5" b="1">
                <a:solidFill>
                  <a:srgbClr val="006FC0"/>
                </a:solidFill>
                <a:latin typeface="Arial"/>
                <a:cs typeface="Arial"/>
              </a:rPr>
              <a:t> TEORIA</a:t>
            </a:r>
            <a:r>
              <a:rPr dirty="0" sz="1400" spc="-6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006FC0"/>
                </a:solidFill>
                <a:latin typeface="Arial"/>
                <a:cs typeface="Arial"/>
              </a:rPr>
              <a:t>DEL</a:t>
            </a:r>
            <a:r>
              <a:rPr dirty="0" sz="1400" spc="-7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006FC0"/>
                </a:solidFill>
                <a:latin typeface="Arial"/>
                <a:cs typeface="Arial"/>
              </a:rPr>
              <a:t>APRENDIZAJE</a:t>
            </a:r>
            <a:endParaRPr sz="1400">
              <a:latin typeface="Arial"/>
              <a:cs typeface="Arial"/>
            </a:endParaRPr>
          </a:p>
          <a:p>
            <a:pPr marL="12700" marR="1753870">
              <a:lnSpc>
                <a:spcPct val="159200"/>
              </a:lnSpc>
              <a:spcBef>
                <a:spcPts val="35"/>
              </a:spcBef>
            </a:pPr>
            <a:r>
              <a:rPr dirty="0" sz="1200" spc="-5" b="1">
                <a:latin typeface="Arial"/>
                <a:cs typeface="Arial"/>
              </a:rPr>
              <a:t>UNIDAD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I:</a:t>
            </a:r>
            <a:r>
              <a:rPr dirty="0" sz="1200" spc="1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Naturaleza</a:t>
            </a:r>
            <a:r>
              <a:rPr dirty="0" sz="1200" spc="1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y</a:t>
            </a:r>
            <a:r>
              <a:rPr dirty="0" sz="1200" spc="1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fundamentos</a:t>
            </a:r>
            <a:r>
              <a:rPr dirty="0" sz="1200" spc="1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del</a:t>
            </a:r>
            <a:r>
              <a:rPr dirty="0" sz="1200" spc="1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aprendizaje. </a:t>
            </a:r>
            <a:r>
              <a:rPr dirty="0" sz="1200" spc="-32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Contenidos:</a:t>
            </a:r>
            <a:endParaRPr sz="1200">
              <a:latin typeface="Arial"/>
              <a:cs typeface="Arial"/>
            </a:endParaRPr>
          </a:p>
          <a:p>
            <a:pPr lvl="1" marL="267970" indent="-255904">
              <a:lnSpc>
                <a:spcPct val="100000"/>
              </a:lnSpc>
              <a:spcBef>
                <a:spcPts val="840"/>
              </a:spcBef>
              <a:buAutoNum type="arabicPeriod"/>
              <a:tabLst>
                <a:tab pos="268605" algn="l"/>
              </a:tabLst>
            </a:pPr>
            <a:r>
              <a:rPr dirty="0" sz="1200" spc="-5" b="1">
                <a:latin typeface="Arial"/>
                <a:cs typeface="Arial"/>
              </a:rPr>
              <a:t>Naturaleza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y</a:t>
            </a:r>
            <a:r>
              <a:rPr dirty="0" sz="120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concepto</a:t>
            </a:r>
            <a:r>
              <a:rPr dirty="0" sz="1200" b="1">
                <a:latin typeface="Arial"/>
                <a:cs typeface="Arial"/>
              </a:rPr>
              <a:t> de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aprendizaje</a:t>
            </a:r>
            <a:endParaRPr sz="1200">
              <a:latin typeface="Arial"/>
              <a:cs typeface="Arial"/>
            </a:endParaRPr>
          </a:p>
          <a:p>
            <a:pPr marL="12700" marR="87630">
              <a:lnSpc>
                <a:spcPct val="103499"/>
              </a:lnSpc>
              <a:spcBef>
                <a:spcPts val="800"/>
              </a:spcBef>
            </a:pPr>
            <a:r>
              <a:rPr dirty="0" sz="1200" b="1">
                <a:latin typeface="Arial"/>
                <a:cs typeface="Arial"/>
              </a:rPr>
              <a:t>Definición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de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aprendizaje:</a:t>
            </a:r>
            <a:r>
              <a:rPr dirty="0" sz="1200" spc="10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El aprendizaje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un </a:t>
            </a:r>
            <a:r>
              <a:rPr dirty="0" sz="1200" spc="-5">
                <a:latin typeface="Arial MT"/>
                <a:cs typeface="Arial MT"/>
              </a:rPr>
              <a:t>proceso </a:t>
            </a:r>
            <a:r>
              <a:rPr dirty="0" sz="1200">
                <a:latin typeface="Arial MT"/>
                <a:cs typeface="Arial MT"/>
              </a:rPr>
              <a:t>activo </a:t>
            </a:r>
            <a:r>
              <a:rPr dirty="0" sz="1200" spc="-5">
                <a:latin typeface="Arial MT"/>
                <a:cs typeface="Arial MT"/>
              </a:rPr>
              <a:t>a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través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del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cual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personas adquieren, modifican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o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refuerzan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conocimientos,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habilidades,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actitudes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valores. Es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un </a:t>
            </a:r>
            <a:r>
              <a:rPr dirty="0" sz="1200" spc="-5">
                <a:latin typeface="Arial MT"/>
                <a:cs typeface="Arial MT"/>
              </a:rPr>
              <a:t>proceso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continuo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-5">
                <a:latin typeface="Arial MT"/>
                <a:cs typeface="Arial MT"/>
              </a:rPr>
              <a:t> multifacético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que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puede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darse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tanto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manera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consciente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(aprendizaje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explícito) </a:t>
            </a:r>
            <a:r>
              <a:rPr dirty="0" sz="1200">
                <a:latin typeface="Arial MT"/>
                <a:cs typeface="Arial MT"/>
              </a:rPr>
              <a:t>como </a:t>
            </a:r>
            <a:r>
              <a:rPr dirty="0" sz="1200" spc="-5">
                <a:latin typeface="Arial MT"/>
                <a:cs typeface="Arial MT"/>
              </a:rPr>
              <a:t>inconsciente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(aprendizaje </a:t>
            </a:r>
            <a:r>
              <a:rPr dirty="0" sz="1200">
                <a:latin typeface="Arial MT"/>
                <a:cs typeface="Arial MT"/>
              </a:rPr>
              <a:t> implícito).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15">
                <a:latin typeface="Arial MT"/>
                <a:cs typeface="Arial MT"/>
              </a:rPr>
              <a:t>decir,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 no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se limita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lo que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ocurre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en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el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aula,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sino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que </a:t>
            </a:r>
            <a:r>
              <a:rPr dirty="0" sz="1200" spc="-3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parte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vida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diaria,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moldeado </a:t>
            </a:r>
            <a:r>
              <a:rPr dirty="0" sz="1200">
                <a:latin typeface="Arial MT"/>
                <a:cs typeface="Arial MT"/>
              </a:rPr>
              <a:t>por </a:t>
            </a:r>
            <a:r>
              <a:rPr dirty="0" sz="1200" spc="-5">
                <a:latin typeface="Arial MT"/>
                <a:cs typeface="Arial MT"/>
              </a:rPr>
              <a:t>la experiencia</a:t>
            </a:r>
            <a:r>
              <a:rPr dirty="0" sz="1200">
                <a:latin typeface="Arial MT"/>
                <a:cs typeface="Arial MT"/>
              </a:rPr>
              <a:t> y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práctica.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dirty="0" sz="1200" spc="-5" b="1">
                <a:latin typeface="Arial"/>
                <a:cs typeface="Arial"/>
              </a:rPr>
              <a:t>Tipos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de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aprendizaje:</a:t>
            </a:r>
            <a:endParaRPr sz="1200">
              <a:latin typeface="Arial"/>
              <a:cs typeface="Arial"/>
            </a:endParaRPr>
          </a:p>
          <a:p>
            <a:pPr lvl="2" marL="469265" indent="-229235">
              <a:lnSpc>
                <a:spcPct val="100000"/>
              </a:lnSpc>
              <a:spcBef>
                <a:spcPts val="850"/>
              </a:spcBef>
              <a:buFont typeface="Arial MT"/>
              <a:buAutoNum type="arabicPeriod"/>
              <a:tabLst>
                <a:tab pos="469900" algn="l"/>
              </a:tabLst>
            </a:pPr>
            <a:r>
              <a:rPr dirty="0" sz="1200" spc="-5" b="1">
                <a:latin typeface="Arial"/>
                <a:cs typeface="Arial"/>
              </a:rPr>
              <a:t>Aprendizaje</a:t>
            </a:r>
            <a:r>
              <a:rPr dirty="0" sz="120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explícito </a:t>
            </a:r>
            <a:r>
              <a:rPr dirty="0" sz="1200" b="1">
                <a:latin typeface="Arial"/>
                <a:cs typeface="Arial"/>
              </a:rPr>
              <a:t>vs. </a:t>
            </a:r>
            <a:r>
              <a:rPr dirty="0" sz="1200" spc="-5" b="1">
                <a:latin typeface="Arial"/>
                <a:cs typeface="Arial"/>
              </a:rPr>
              <a:t>implícito:</a:t>
            </a:r>
            <a:endParaRPr sz="1200">
              <a:latin typeface="Arial"/>
              <a:cs typeface="Arial"/>
            </a:endParaRPr>
          </a:p>
          <a:p>
            <a:pPr lvl="3" marL="926465" marR="5080" indent="-228600">
              <a:lnSpc>
                <a:spcPct val="103299"/>
              </a:lnSpc>
              <a:spcBef>
                <a:spcPts val="805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dirty="0" sz="1200" spc="-5" b="1">
                <a:latin typeface="Arial"/>
                <a:cs typeface="Arial"/>
              </a:rPr>
              <a:t>Aprendizaje</a:t>
            </a:r>
            <a:r>
              <a:rPr dirty="0" sz="120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explícito:</a:t>
            </a:r>
            <a:r>
              <a:rPr dirty="0" sz="1200" spc="10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Implica un proceso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consciente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donde el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individuo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está </a:t>
            </a:r>
            <a:r>
              <a:rPr dirty="0" sz="1200" spc="-5">
                <a:latin typeface="Arial MT"/>
                <a:cs typeface="Arial MT"/>
              </a:rPr>
              <a:t>activamente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involucrado en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adquisición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conocimientos.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tipo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ocurre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principalmente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entornos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educativos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formales,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donde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los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estudiantes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son </a:t>
            </a:r>
            <a:r>
              <a:rPr dirty="0" sz="1200" spc="-5">
                <a:latin typeface="Arial MT"/>
                <a:cs typeface="Arial MT"/>
              </a:rPr>
              <a:t>conscientes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 lo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que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están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aprendiendo.</a:t>
            </a:r>
            <a:endParaRPr sz="1200">
              <a:latin typeface="Arial MT"/>
              <a:cs typeface="Arial MT"/>
            </a:endParaRPr>
          </a:p>
          <a:p>
            <a:pPr lvl="3" marL="926465" marR="155575" indent="-228600">
              <a:lnSpc>
                <a:spcPct val="103400"/>
              </a:lnSpc>
              <a:spcBef>
                <a:spcPts val="805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dirty="0" sz="1200" spc="-5" b="1">
                <a:latin typeface="Arial"/>
                <a:cs typeface="Arial"/>
              </a:rPr>
              <a:t>Aprendizaje</a:t>
            </a:r>
            <a:r>
              <a:rPr dirty="0" sz="120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implícito: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Se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refiere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al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que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ocurre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manera no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consciente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sin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una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intención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explícita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de </a:t>
            </a:r>
            <a:r>
              <a:rPr dirty="0" sz="1200" spc="-15">
                <a:latin typeface="Arial MT"/>
                <a:cs typeface="Arial MT"/>
              </a:rPr>
              <a:t>aprender.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Un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ejemplo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clásico</a:t>
            </a:r>
            <a:r>
              <a:rPr dirty="0" sz="1200">
                <a:latin typeface="Arial MT"/>
                <a:cs typeface="Arial MT"/>
              </a:rPr>
              <a:t> es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adquisición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del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lenguaje</a:t>
            </a:r>
            <a:r>
              <a:rPr dirty="0" sz="1200">
                <a:latin typeface="Arial MT"/>
                <a:cs typeface="Arial MT"/>
              </a:rPr>
              <a:t> en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infancia,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donde </a:t>
            </a:r>
            <a:r>
              <a:rPr dirty="0" sz="1200" spc="-3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los</a:t>
            </a:r>
            <a:r>
              <a:rPr dirty="0" sz="1200">
                <a:latin typeface="Arial MT"/>
                <a:cs typeface="Arial MT"/>
              </a:rPr>
              <a:t> niños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aprenden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gramática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sin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recibir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instrucción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formal.</a:t>
            </a:r>
            <a:endParaRPr sz="1200">
              <a:latin typeface="Arial MT"/>
              <a:cs typeface="Arial MT"/>
            </a:endParaRPr>
          </a:p>
          <a:p>
            <a:pPr lvl="2" marL="469265" indent="-229235">
              <a:lnSpc>
                <a:spcPct val="100000"/>
              </a:lnSpc>
              <a:spcBef>
                <a:spcPts val="850"/>
              </a:spcBef>
              <a:buFont typeface="Arial MT"/>
              <a:buAutoNum type="arabicPeriod"/>
              <a:tabLst>
                <a:tab pos="469900" algn="l"/>
              </a:tabLst>
            </a:pPr>
            <a:r>
              <a:rPr dirty="0" sz="1200" spc="-5" b="1">
                <a:latin typeface="Arial"/>
                <a:cs typeface="Arial"/>
              </a:rPr>
              <a:t>Aprendizaje formal vs.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informal:</a:t>
            </a:r>
            <a:endParaRPr sz="1200">
              <a:latin typeface="Arial"/>
              <a:cs typeface="Arial"/>
            </a:endParaRPr>
          </a:p>
          <a:p>
            <a:pPr lvl="3" marL="926465" marR="255904" indent="-228600">
              <a:lnSpc>
                <a:spcPct val="103299"/>
              </a:lnSpc>
              <a:spcBef>
                <a:spcPts val="805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dirty="0" sz="1200" spc="-5" b="1">
                <a:latin typeface="Arial"/>
                <a:cs typeface="Arial"/>
              </a:rPr>
              <a:t>Aprendizaje</a:t>
            </a:r>
            <a:r>
              <a:rPr dirty="0" sz="1200" spc="1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formal: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Se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refiere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al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que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tiene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lugar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en </a:t>
            </a:r>
            <a:r>
              <a:rPr dirty="0" sz="1200" spc="-5">
                <a:latin typeface="Arial MT"/>
                <a:cs typeface="Arial MT"/>
              </a:rPr>
              <a:t> instituciones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educativas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como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escuelas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-5">
                <a:latin typeface="Arial MT"/>
                <a:cs typeface="Arial MT"/>
              </a:rPr>
              <a:t> universidades,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donde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el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 es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estructurado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-5">
                <a:latin typeface="Arial MT"/>
                <a:cs typeface="Arial MT"/>
              </a:rPr>
              <a:t> dirigido por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un</a:t>
            </a:r>
            <a:r>
              <a:rPr dirty="0" sz="1200" spc="-5">
                <a:latin typeface="Arial MT"/>
                <a:cs typeface="Arial MT"/>
              </a:rPr>
              <a:t> plan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estudios.</a:t>
            </a:r>
            <a:endParaRPr sz="1200">
              <a:latin typeface="Arial MT"/>
              <a:cs typeface="Arial MT"/>
            </a:endParaRPr>
          </a:p>
          <a:p>
            <a:pPr lvl="3" marL="926465" marR="29209" indent="-228600">
              <a:lnSpc>
                <a:spcPct val="103400"/>
              </a:lnSpc>
              <a:spcBef>
                <a:spcPts val="805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dirty="0" sz="1200" spc="-5" b="1">
                <a:latin typeface="Arial"/>
                <a:cs typeface="Arial"/>
              </a:rPr>
              <a:t>Aprendizaje</a:t>
            </a:r>
            <a:r>
              <a:rPr dirty="0" sz="1200" b="1">
                <a:latin typeface="Arial"/>
                <a:cs typeface="Arial"/>
              </a:rPr>
              <a:t> informal: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Ocurre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fuera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instituciones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formales,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 </a:t>
            </a:r>
            <a:r>
              <a:rPr dirty="0" sz="1200" spc="-3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situaciones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cotidianas. </a:t>
            </a:r>
            <a:r>
              <a:rPr dirty="0" sz="1200">
                <a:latin typeface="Arial MT"/>
                <a:cs typeface="Arial MT"/>
              </a:rPr>
              <a:t>Es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más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autodirigido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-5">
                <a:latin typeface="Arial MT"/>
                <a:cs typeface="Arial MT"/>
              </a:rPr>
              <a:t> menos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estructurado.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Ejemplos</a:t>
            </a:r>
            <a:r>
              <a:rPr dirty="0" sz="1200" spc="3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incluyen</a:t>
            </a:r>
            <a:r>
              <a:rPr dirty="0" sz="1200" spc="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aprender</a:t>
            </a:r>
            <a:r>
              <a:rPr dirty="0" sz="1200" spc="3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</a:t>
            </a:r>
            <a:r>
              <a:rPr dirty="0" sz="1200" spc="3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cocinar</a:t>
            </a:r>
            <a:r>
              <a:rPr dirty="0" sz="1200" spc="3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</a:t>
            </a:r>
            <a:r>
              <a:rPr dirty="0" sz="1200" spc="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través</a:t>
            </a:r>
            <a:r>
              <a:rPr dirty="0" sz="1200" spc="3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de</a:t>
            </a:r>
            <a:r>
              <a:rPr dirty="0" sz="1200" spc="3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tutoriales</a:t>
            </a:r>
            <a:r>
              <a:rPr dirty="0" sz="1200" spc="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en</a:t>
            </a:r>
            <a:r>
              <a:rPr dirty="0" sz="1200" spc="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línea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o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adquirir nuevas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habilidades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través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interacción</a:t>
            </a:r>
            <a:r>
              <a:rPr dirty="0" sz="1200">
                <a:latin typeface="Arial MT"/>
                <a:cs typeface="Arial MT"/>
              </a:rPr>
              <a:t> social.</a:t>
            </a:r>
            <a:endParaRPr sz="1200">
              <a:latin typeface="Arial MT"/>
              <a:cs typeface="Arial MT"/>
            </a:endParaRPr>
          </a:p>
          <a:p>
            <a:pPr lvl="2" marL="469265" marR="309880" indent="-228600">
              <a:lnSpc>
                <a:spcPct val="103299"/>
              </a:lnSpc>
              <a:spcBef>
                <a:spcPts val="800"/>
              </a:spcBef>
              <a:buFont typeface="Arial MT"/>
              <a:buAutoNum type="arabicPeriod"/>
              <a:tabLst>
                <a:tab pos="469900" algn="l"/>
              </a:tabLst>
            </a:pPr>
            <a:r>
              <a:rPr dirty="0" sz="1200" spc="-15" b="1">
                <a:latin typeface="Arial"/>
                <a:cs typeface="Arial"/>
              </a:rPr>
              <a:t>Teorías</a:t>
            </a:r>
            <a:r>
              <a:rPr dirty="0" sz="1200" spc="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del </a:t>
            </a:r>
            <a:r>
              <a:rPr dirty="0" sz="1200" spc="-5" b="1">
                <a:latin typeface="Arial"/>
                <a:cs typeface="Arial"/>
              </a:rPr>
              <a:t>aprendizaje:</a:t>
            </a:r>
            <a:r>
              <a:rPr dirty="0" sz="1200" spc="15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Las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principales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teorías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que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explican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cómo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los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individuos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aprenden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son:</a:t>
            </a:r>
            <a:endParaRPr sz="1200">
              <a:latin typeface="Arial MT"/>
              <a:cs typeface="Arial MT"/>
            </a:endParaRPr>
          </a:p>
          <a:p>
            <a:pPr lvl="3" marL="926465" marR="154305" indent="-228600">
              <a:lnSpc>
                <a:spcPct val="103299"/>
              </a:lnSpc>
              <a:spcBef>
                <a:spcPts val="805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dirty="0" sz="1200" spc="-5" b="1">
                <a:latin typeface="Arial"/>
                <a:cs typeface="Arial"/>
              </a:rPr>
              <a:t>Conductismo:</a:t>
            </a:r>
            <a:r>
              <a:rPr dirty="0" sz="1200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Enfatiza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papel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refuerzo</a:t>
            </a:r>
            <a:r>
              <a:rPr dirty="0" sz="1200" spc="-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castigo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el 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aprendizaje.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Los principales autores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son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Ivan </a:t>
            </a:r>
            <a:r>
              <a:rPr dirty="0" sz="1200" spc="-15">
                <a:latin typeface="Arial MT"/>
                <a:cs typeface="Arial MT"/>
              </a:rPr>
              <a:t>Pavlov,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John </a:t>
            </a:r>
            <a:r>
              <a:rPr dirty="0" sz="1200">
                <a:latin typeface="Arial MT"/>
                <a:cs typeface="Arial MT"/>
              </a:rPr>
              <a:t>B. 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Watson</a:t>
            </a:r>
            <a:r>
              <a:rPr dirty="0" sz="1200">
                <a:latin typeface="Arial MT"/>
                <a:cs typeface="Arial MT"/>
              </a:rPr>
              <a:t> y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40">
                <a:latin typeface="Arial MT"/>
                <a:cs typeface="Arial MT"/>
              </a:rPr>
              <a:t>B.F.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15">
                <a:latin typeface="Arial MT"/>
                <a:cs typeface="Arial MT"/>
              </a:rPr>
              <a:t>Skinner.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Esta </a:t>
            </a:r>
            <a:r>
              <a:rPr dirty="0" sz="1200" spc="-5">
                <a:latin typeface="Arial MT"/>
                <a:cs typeface="Arial MT"/>
              </a:rPr>
              <a:t>teoría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es</a:t>
            </a:r>
            <a:r>
              <a:rPr dirty="0" sz="1200" spc="-5">
                <a:latin typeface="Arial MT"/>
                <a:cs typeface="Arial MT"/>
              </a:rPr>
              <a:t> útil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para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entender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cómo los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estudiantes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aprenden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través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la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práctica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repetitiva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 el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refuerzo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positivo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o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negativo.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80769" y="5022850"/>
            <a:ext cx="5614035" cy="20955"/>
            <a:chOff x="1080769" y="5022850"/>
            <a:chExt cx="5614035" cy="20955"/>
          </a:xfrm>
        </p:grpSpPr>
        <p:sp>
          <p:nvSpPr>
            <p:cNvPr id="3" name="object 3"/>
            <p:cNvSpPr/>
            <p:nvPr/>
          </p:nvSpPr>
          <p:spPr>
            <a:xfrm>
              <a:off x="1080770" y="5022849"/>
              <a:ext cx="5612765" cy="20320"/>
            </a:xfrm>
            <a:custGeom>
              <a:avLst/>
              <a:gdLst/>
              <a:ahLst/>
              <a:cxnLst/>
              <a:rect l="l" t="t" r="r" b="b"/>
              <a:pathLst>
                <a:path w="5612765" h="20320">
                  <a:moveTo>
                    <a:pt x="5612765" y="0"/>
                  </a:moveTo>
                  <a:lnTo>
                    <a:pt x="0" y="0"/>
                  </a:lnTo>
                  <a:lnTo>
                    <a:pt x="0" y="20320"/>
                  </a:lnTo>
                  <a:lnTo>
                    <a:pt x="5612765" y="20320"/>
                  </a:lnTo>
                  <a:lnTo>
                    <a:pt x="5612765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6691629" y="5023738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8"/>
                  </a:lnTo>
                  <a:lnTo>
                    <a:pt x="3047" y="3048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80820" y="5023738"/>
              <a:ext cx="5614035" cy="17145"/>
            </a:xfrm>
            <a:custGeom>
              <a:avLst/>
              <a:gdLst/>
              <a:ahLst/>
              <a:cxnLst/>
              <a:rect l="l" t="t" r="r" b="b"/>
              <a:pathLst>
                <a:path w="5614034" h="17145">
                  <a:moveTo>
                    <a:pt x="3048" y="3048"/>
                  </a:moveTo>
                  <a:lnTo>
                    <a:pt x="0" y="3048"/>
                  </a:lnTo>
                  <a:lnTo>
                    <a:pt x="0" y="16764"/>
                  </a:lnTo>
                  <a:lnTo>
                    <a:pt x="3048" y="16764"/>
                  </a:lnTo>
                  <a:lnTo>
                    <a:pt x="3048" y="3048"/>
                  </a:lnTo>
                  <a:close/>
                </a:path>
                <a:path w="5614034" h="17145">
                  <a:moveTo>
                    <a:pt x="5613844" y="0"/>
                  </a:moveTo>
                  <a:lnTo>
                    <a:pt x="5610809" y="0"/>
                  </a:lnTo>
                  <a:lnTo>
                    <a:pt x="5610809" y="3048"/>
                  </a:lnTo>
                  <a:lnTo>
                    <a:pt x="5613844" y="3048"/>
                  </a:lnTo>
                  <a:lnTo>
                    <a:pt x="5613844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6691629" y="5026787"/>
              <a:ext cx="3175" cy="13970"/>
            </a:xfrm>
            <a:custGeom>
              <a:avLst/>
              <a:gdLst/>
              <a:ahLst/>
              <a:cxnLst/>
              <a:rect l="l" t="t" r="r" b="b"/>
              <a:pathLst>
                <a:path w="3175" h="13970">
                  <a:moveTo>
                    <a:pt x="3047" y="0"/>
                  </a:moveTo>
                  <a:lnTo>
                    <a:pt x="0" y="0"/>
                  </a:lnTo>
                  <a:lnTo>
                    <a:pt x="0" y="13715"/>
                  </a:lnTo>
                  <a:lnTo>
                    <a:pt x="3047" y="13715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80820" y="5040503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7"/>
                  </a:lnTo>
                  <a:lnTo>
                    <a:pt x="3047" y="3047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080820" y="5040515"/>
              <a:ext cx="5614035" cy="3175"/>
            </a:xfrm>
            <a:custGeom>
              <a:avLst/>
              <a:gdLst/>
              <a:ahLst/>
              <a:cxnLst/>
              <a:rect l="l" t="t" r="r" b="b"/>
              <a:pathLst>
                <a:path w="5614034" h="3175">
                  <a:moveTo>
                    <a:pt x="5610733" y="0"/>
                  </a:moveTo>
                  <a:lnTo>
                    <a:pt x="3048" y="0"/>
                  </a:lnTo>
                  <a:lnTo>
                    <a:pt x="0" y="0"/>
                  </a:lnTo>
                  <a:lnTo>
                    <a:pt x="0" y="3035"/>
                  </a:lnTo>
                  <a:lnTo>
                    <a:pt x="3048" y="3035"/>
                  </a:lnTo>
                  <a:lnTo>
                    <a:pt x="5610733" y="3035"/>
                  </a:lnTo>
                  <a:lnTo>
                    <a:pt x="5610733" y="0"/>
                  </a:lnTo>
                  <a:close/>
                </a:path>
                <a:path w="5614034" h="3175">
                  <a:moveTo>
                    <a:pt x="5613844" y="0"/>
                  </a:moveTo>
                  <a:lnTo>
                    <a:pt x="5610809" y="0"/>
                  </a:lnTo>
                  <a:lnTo>
                    <a:pt x="5610809" y="3035"/>
                  </a:lnTo>
                  <a:lnTo>
                    <a:pt x="5613844" y="3035"/>
                  </a:lnTo>
                  <a:lnTo>
                    <a:pt x="5613844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1068120" y="877316"/>
            <a:ext cx="5614035" cy="8136255"/>
          </a:xfrm>
          <a:prstGeom prst="rect">
            <a:avLst/>
          </a:prstGeom>
        </p:spPr>
        <p:txBody>
          <a:bodyPr wrap="square" lIns="0" tIns="5715" rIns="0" bIns="0" rtlCol="0" vert="horz">
            <a:spAutoFit/>
          </a:bodyPr>
          <a:lstStyle/>
          <a:p>
            <a:pPr marL="926465" marR="13970" indent="-228600">
              <a:lnSpc>
                <a:spcPct val="103600"/>
              </a:lnSpc>
              <a:spcBef>
                <a:spcPts val="45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dirty="0" sz="1200" b="1">
                <a:latin typeface="Arial"/>
                <a:cs typeface="Arial"/>
              </a:rPr>
              <a:t>Cognitivismo: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Focaliza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en</a:t>
            </a:r>
            <a:r>
              <a:rPr dirty="0" sz="1200" spc="-5">
                <a:latin typeface="Arial MT"/>
                <a:cs typeface="Arial MT"/>
              </a:rPr>
              <a:t> los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procesos mentales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involucrados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en</a:t>
            </a:r>
            <a:r>
              <a:rPr dirty="0" sz="1200" spc="-5">
                <a:latin typeface="Arial MT"/>
                <a:cs typeface="Arial MT"/>
              </a:rPr>
              <a:t> el </a:t>
            </a:r>
            <a:r>
              <a:rPr dirty="0" sz="1200" spc="-3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aprendizaje,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como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 memoria,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la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percepción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resolución </a:t>
            </a:r>
            <a:r>
              <a:rPr dirty="0" sz="1200">
                <a:latin typeface="Arial MT"/>
                <a:cs typeface="Arial MT"/>
              </a:rPr>
              <a:t>de 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problemas. Los autores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clave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incluyen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Jean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Piaget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Jerome </a:t>
            </a:r>
            <a:r>
              <a:rPr dirty="0" sz="1200" spc="-15">
                <a:latin typeface="Arial MT"/>
                <a:cs typeface="Arial MT"/>
              </a:rPr>
              <a:t>Bruner. 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Se</a:t>
            </a:r>
            <a:r>
              <a:rPr dirty="0" sz="1200" spc="3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exploran</a:t>
            </a:r>
            <a:r>
              <a:rPr dirty="0" sz="1200" spc="3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conceptos</a:t>
            </a:r>
            <a:r>
              <a:rPr dirty="0" sz="1200" spc="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como</a:t>
            </a:r>
            <a:r>
              <a:rPr dirty="0" sz="1200" spc="3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los</a:t>
            </a:r>
            <a:r>
              <a:rPr dirty="0" sz="1200" spc="2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esquemas</a:t>
            </a:r>
            <a:r>
              <a:rPr dirty="0" sz="1200" spc="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mentales</a:t>
            </a:r>
            <a:r>
              <a:rPr dirty="0" sz="1200" spc="3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importancia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 </a:t>
            </a:r>
            <a:r>
              <a:rPr dirty="0" sz="1200">
                <a:latin typeface="Arial MT"/>
                <a:cs typeface="Arial MT"/>
              </a:rPr>
              <a:t>estructura </a:t>
            </a:r>
            <a:r>
              <a:rPr dirty="0" sz="1200" spc="-5">
                <a:latin typeface="Arial MT"/>
                <a:cs typeface="Arial MT"/>
              </a:rPr>
              <a:t>cognitiva en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la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comprensión.</a:t>
            </a:r>
            <a:endParaRPr sz="1200">
              <a:latin typeface="Arial MT"/>
              <a:cs typeface="Arial MT"/>
            </a:endParaRPr>
          </a:p>
          <a:p>
            <a:pPr marL="926465" marR="62865" indent="-228600">
              <a:lnSpc>
                <a:spcPct val="103299"/>
              </a:lnSpc>
              <a:spcBef>
                <a:spcPts val="805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dirty="0" sz="1200" b="1">
                <a:latin typeface="Arial"/>
                <a:cs typeface="Arial"/>
              </a:rPr>
              <a:t>Constructivismo: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Defiende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que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los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estudiantes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construyen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activamente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su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propio conocimiento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través</a:t>
            </a:r>
            <a:r>
              <a:rPr dirty="0" sz="1200" spc="-5">
                <a:latin typeface="Arial MT"/>
                <a:cs typeface="Arial MT"/>
              </a:rPr>
              <a:t> de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interacción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el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entorno.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Jean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Piaget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Lev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Vygotsky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son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los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principales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exponentes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teoría.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Vygotsky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introduce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 "zona de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desarrollo próximo" </a:t>
            </a:r>
            <a:r>
              <a:rPr dirty="0" sz="1200">
                <a:latin typeface="Arial MT"/>
                <a:cs typeface="Arial MT"/>
              </a:rPr>
              <a:t> como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clave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el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proceso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enseñanza.</a:t>
            </a:r>
            <a:endParaRPr sz="1200">
              <a:latin typeface="Arial MT"/>
              <a:cs typeface="Arial MT"/>
            </a:endParaRPr>
          </a:p>
          <a:p>
            <a:pPr marL="926465" marR="45720" indent="-228600">
              <a:lnSpc>
                <a:spcPct val="103400"/>
              </a:lnSpc>
              <a:spcBef>
                <a:spcPts val="805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dirty="0" sz="1200" spc="-5" b="1">
                <a:latin typeface="Arial"/>
                <a:cs typeface="Arial"/>
              </a:rPr>
              <a:t>Humanismo: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Se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centra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en el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desarrollo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potencial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individual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las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necesidades emocionales </a:t>
            </a:r>
            <a:r>
              <a:rPr dirty="0" sz="1200">
                <a:latin typeface="Arial MT"/>
                <a:cs typeface="Arial MT"/>
              </a:rPr>
              <a:t>y </a:t>
            </a:r>
            <a:r>
              <a:rPr dirty="0" sz="1200" spc="-5">
                <a:latin typeface="Arial MT"/>
                <a:cs typeface="Arial MT"/>
              </a:rPr>
              <a:t>psicológicas del aprendiz. Abraham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Maslow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Carl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Rogers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son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los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autores </a:t>
            </a:r>
            <a:r>
              <a:rPr dirty="0" sz="1200">
                <a:latin typeface="Arial MT"/>
                <a:cs typeface="Arial MT"/>
              </a:rPr>
              <a:t>más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relevantes.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En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el</a:t>
            </a:r>
            <a:r>
              <a:rPr dirty="0" sz="1200" spc="-5">
                <a:latin typeface="Arial MT"/>
                <a:cs typeface="Arial MT"/>
              </a:rPr>
              <a:t> aula, </a:t>
            </a:r>
            <a:r>
              <a:rPr dirty="0" sz="1200">
                <a:latin typeface="Arial MT"/>
                <a:cs typeface="Arial MT"/>
              </a:rPr>
              <a:t> esto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implica un enfoque</a:t>
            </a:r>
            <a:r>
              <a:rPr dirty="0" sz="1200">
                <a:latin typeface="Arial MT"/>
                <a:cs typeface="Arial MT"/>
              </a:rPr>
              <a:t> en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bienestar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emocional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estudiante.</a:t>
            </a:r>
            <a:endParaRPr sz="1200">
              <a:latin typeface="Arial MT"/>
              <a:cs typeface="Arial MT"/>
            </a:endParaRPr>
          </a:p>
          <a:p>
            <a:pPr marL="926465" marR="70485" indent="-228600">
              <a:lnSpc>
                <a:spcPct val="103299"/>
              </a:lnSpc>
              <a:spcBef>
                <a:spcPts val="805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dirty="0" sz="1200" b="1">
                <a:latin typeface="Arial"/>
                <a:cs typeface="Arial"/>
              </a:rPr>
              <a:t>Conectivismo:</a:t>
            </a:r>
            <a:r>
              <a:rPr dirty="0" sz="1200" spc="10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Surge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 era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digital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-5">
                <a:latin typeface="Arial MT"/>
                <a:cs typeface="Arial MT"/>
              </a:rPr>
              <a:t> defiende que </a:t>
            </a:r>
            <a:r>
              <a:rPr dirty="0" sz="1200">
                <a:latin typeface="Arial MT"/>
                <a:cs typeface="Arial MT"/>
              </a:rPr>
              <a:t>el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no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reside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únicamente en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individuo,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sino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 las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conexiones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que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establece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otras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personas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recursos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(redes,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tecnologías,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etc.).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Propuesto por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George</a:t>
            </a:r>
            <a:r>
              <a:rPr dirty="0" sz="1200" spc="-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Siemens,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esta</a:t>
            </a:r>
            <a:r>
              <a:rPr dirty="0" sz="1200" spc="-5">
                <a:latin typeface="Arial MT"/>
                <a:cs typeface="Arial MT"/>
              </a:rPr>
              <a:t> teoría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aborda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cómo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tecnología influye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adquisición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conocimiento.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300">
              <a:latin typeface="Arial MT"/>
              <a:cs typeface="Arial MT"/>
            </a:endParaRPr>
          </a:p>
          <a:p>
            <a:pPr lvl="1" marL="12700" marR="767715">
              <a:lnSpc>
                <a:spcPct val="158300"/>
              </a:lnSpc>
              <a:spcBef>
                <a:spcPts val="810"/>
              </a:spcBef>
              <a:buAutoNum type="arabicPeriod" startAt="2"/>
              <a:tabLst>
                <a:tab pos="268605" algn="l"/>
              </a:tabLst>
            </a:pPr>
            <a:r>
              <a:rPr dirty="0" sz="1200" spc="-5" b="1">
                <a:latin typeface="Arial"/>
                <a:cs typeface="Arial"/>
              </a:rPr>
              <a:t>Principios</a:t>
            </a:r>
            <a:r>
              <a:rPr dirty="0" sz="1200" b="1">
                <a:latin typeface="Arial"/>
                <a:cs typeface="Arial"/>
              </a:rPr>
              <a:t> del</a:t>
            </a:r>
            <a:r>
              <a:rPr dirty="0" sz="1200" spc="-5" b="1">
                <a:latin typeface="Arial"/>
                <a:cs typeface="Arial"/>
              </a:rPr>
              <a:t> aprendizaje y</a:t>
            </a:r>
            <a:r>
              <a:rPr dirty="0" sz="1200" b="1">
                <a:latin typeface="Arial"/>
                <a:cs typeface="Arial"/>
              </a:rPr>
              <a:t> su </a:t>
            </a:r>
            <a:r>
              <a:rPr dirty="0" sz="1200" spc="-5" b="1">
                <a:latin typeface="Arial"/>
                <a:cs typeface="Arial"/>
              </a:rPr>
              <a:t>aplicación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en el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salón </a:t>
            </a:r>
            <a:r>
              <a:rPr dirty="0" sz="1200" spc="-10" b="1">
                <a:latin typeface="Arial"/>
                <a:cs typeface="Arial"/>
              </a:rPr>
              <a:t>de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clases </a:t>
            </a:r>
            <a:r>
              <a:rPr dirty="0" sz="1200" spc="-32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Principios</a:t>
            </a:r>
            <a:r>
              <a:rPr dirty="0" sz="120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básicos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del </a:t>
            </a:r>
            <a:r>
              <a:rPr dirty="0" sz="1200" spc="-5" b="1">
                <a:latin typeface="Arial"/>
                <a:cs typeface="Arial"/>
              </a:rPr>
              <a:t>aprendizaje:</a:t>
            </a:r>
            <a:endParaRPr sz="1200">
              <a:latin typeface="Arial"/>
              <a:cs typeface="Arial"/>
            </a:endParaRPr>
          </a:p>
          <a:p>
            <a:pPr lvl="2" marL="469265" indent="-229235">
              <a:lnSpc>
                <a:spcPct val="100000"/>
              </a:lnSpc>
              <a:spcBef>
                <a:spcPts val="850"/>
              </a:spcBef>
              <a:buFont typeface="Arial MT"/>
              <a:buAutoNum type="arabicPeriod"/>
              <a:tabLst>
                <a:tab pos="469900" algn="l"/>
              </a:tabLst>
            </a:pPr>
            <a:r>
              <a:rPr dirty="0" sz="1200" spc="-5" b="1">
                <a:latin typeface="Arial"/>
                <a:cs typeface="Arial"/>
              </a:rPr>
              <a:t>Motivación:</a:t>
            </a:r>
            <a:endParaRPr sz="1200">
              <a:latin typeface="Arial"/>
              <a:cs typeface="Arial"/>
            </a:endParaRPr>
          </a:p>
          <a:p>
            <a:pPr lvl="3" marL="926465" marR="5080" indent="-228600">
              <a:lnSpc>
                <a:spcPct val="103299"/>
              </a:lnSpc>
              <a:spcBef>
                <a:spcPts val="805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dirty="0" sz="1200" spc="-15" b="1">
                <a:latin typeface="Arial"/>
                <a:cs typeface="Arial"/>
              </a:rPr>
              <a:t>Teoría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de</a:t>
            </a:r>
            <a:r>
              <a:rPr dirty="0" sz="1200" spc="1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la</a:t>
            </a:r>
            <a:r>
              <a:rPr dirty="0" sz="120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autodeterminación:</a:t>
            </a:r>
            <a:r>
              <a:rPr dirty="0" sz="1200" spc="15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Propuesta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por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Edward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Deci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 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Richard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Ryan,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establece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que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motivación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humana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se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ve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influida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por </a:t>
            </a:r>
            <a:r>
              <a:rPr dirty="0" sz="1200" spc="-31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tres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necesidades básicas: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autonomía, competencia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relación. </a:t>
            </a:r>
            <a:r>
              <a:rPr dirty="0" sz="1200">
                <a:latin typeface="Arial MT"/>
                <a:cs typeface="Arial MT"/>
              </a:rPr>
              <a:t>Los 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estudiantes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aprenden </a:t>
            </a:r>
            <a:r>
              <a:rPr dirty="0" sz="1200">
                <a:latin typeface="Arial MT"/>
                <a:cs typeface="Arial MT"/>
              </a:rPr>
              <a:t>mejor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cuando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sienten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que tienen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control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sobre </a:t>
            </a:r>
            <a:r>
              <a:rPr dirty="0" sz="1200" spc="-5">
                <a:latin typeface="Arial MT"/>
                <a:cs typeface="Arial MT"/>
              </a:rPr>
              <a:t> su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(autonomía),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cuando se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sienten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capaces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(competencia),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cuando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tienen relaciones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significativas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aula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(relación).</a:t>
            </a:r>
            <a:endParaRPr sz="1200">
              <a:latin typeface="Arial MT"/>
              <a:cs typeface="Arial MT"/>
            </a:endParaRPr>
          </a:p>
          <a:p>
            <a:pPr lvl="3" marL="926465" marR="31115" indent="-228600">
              <a:lnSpc>
                <a:spcPct val="103600"/>
              </a:lnSpc>
              <a:spcBef>
                <a:spcPts val="805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dirty="0" sz="1200" spc="-5" b="1">
                <a:latin typeface="Arial"/>
                <a:cs typeface="Arial"/>
              </a:rPr>
              <a:t>Motivación</a:t>
            </a:r>
            <a:r>
              <a:rPr dirty="0" sz="1200" spc="3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intrínseca</a:t>
            </a:r>
            <a:r>
              <a:rPr dirty="0" sz="1200" spc="2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vs.</a:t>
            </a:r>
            <a:r>
              <a:rPr dirty="0" sz="1200" spc="2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extrínseca:</a:t>
            </a:r>
            <a:r>
              <a:rPr dirty="0" sz="1200" spc="50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Los</a:t>
            </a:r>
            <a:r>
              <a:rPr dirty="0" sz="1200" spc="2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estudiantes</a:t>
            </a:r>
            <a:r>
              <a:rPr dirty="0" sz="1200" spc="2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pueden </a:t>
            </a:r>
            <a:r>
              <a:rPr dirty="0" sz="1200">
                <a:latin typeface="Arial MT"/>
                <a:cs typeface="Arial MT"/>
              </a:rPr>
              <a:t> estar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motivados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por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el interés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interno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la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materia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(intrínseca)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o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por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recompensas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externas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(extrínseca).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motivación</a:t>
            </a:r>
            <a:r>
              <a:rPr dirty="0" sz="1200" spc="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intrínseca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más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sostenible</a:t>
            </a:r>
            <a:r>
              <a:rPr dirty="0" sz="1200">
                <a:latin typeface="Arial MT"/>
                <a:cs typeface="Arial MT"/>
              </a:rPr>
              <a:t> y </a:t>
            </a:r>
            <a:r>
              <a:rPr dirty="0" sz="1200" spc="-5">
                <a:latin typeface="Arial MT"/>
                <a:cs typeface="Arial MT"/>
              </a:rPr>
              <a:t>lleva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 un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 </a:t>
            </a:r>
            <a:r>
              <a:rPr dirty="0" sz="1200">
                <a:latin typeface="Arial MT"/>
                <a:cs typeface="Arial MT"/>
              </a:rPr>
              <a:t>más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profundo.</a:t>
            </a:r>
            <a:endParaRPr sz="1200">
              <a:latin typeface="Arial MT"/>
              <a:cs typeface="Arial MT"/>
            </a:endParaRPr>
          </a:p>
          <a:p>
            <a:pPr lvl="2" marL="469265" indent="-229235">
              <a:lnSpc>
                <a:spcPct val="100000"/>
              </a:lnSpc>
              <a:spcBef>
                <a:spcPts val="840"/>
              </a:spcBef>
              <a:buFont typeface="Arial MT"/>
              <a:buAutoNum type="arabicPeriod"/>
              <a:tabLst>
                <a:tab pos="469900" algn="l"/>
              </a:tabLst>
            </a:pPr>
            <a:r>
              <a:rPr dirty="0" sz="1200" spc="-5" b="1">
                <a:latin typeface="Arial"/>
                <a:cs typeface="Arial"/>
              </a:rPr>
              <a:t>Atención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y memoria:</a:t>
            </a:r>
            <a:endParaRPr sz="1200">
              <a:latin typeface="Arial"/>
              <a:cs typeface="Arial"/>
            </a:endParaRPr>
          </a:p>
          <a:p>
            <a:pPr lvl="3" marL="926465" marR="410845" indent="-228600">
              <a:lnSpc>
                <a:spcPct val="103299"/>
              </a:lnSpc>
              <a:spcBef>
                <a:spcPts val="805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dirty="0" sz="1200" spc="-5" b="1">
                <a:latin typeface="Arial"/>
                <a:cs typeface="Arial"/>
              </a:rPr>
              <a:t>Atención</a:t>
            </a:r>
            <a:r>
              <a:rPr dirty="0" sz="1200" spc="1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selectiva:</a:t>
            </a:r>
            <a:r>
              <a:rPr dirty="0" sz="1200" spc="20" b="1">
                <a:latin typeface="Arial"/>
                <a:cs typeface="Arial"/>
              </a:rPr>
              <a:t> </a:t>
            </a:r>
            <a:r>
              <a:rPr dirty="0" sz="1200" spc="-10">
                <a:latin typeface="Arial MT"/>
                <a:cs typeface="Arial MT"/>
              </a:rPr>
              <a:t>La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capacidad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concentrarse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en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ciertos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estímulos mientras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ignoran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otros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crucial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proceso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80769" y="5603875"/>
            <a:ext cx="5614035" cy="20955"/>
            <a:chOff x="1080769" y="5603875"/>
            <a:chExt cx="5614035" cy="20955"/>
          </a:xfrm>
        </p:grpSpPr>
        <p:sp>
          <p:nvSpPr>
            <p:cNvPr id="3" name="object 3"/>
            <p:cNvSpPr/>
            <p:nvPr/>
          </p:nvSpPr>
          <p:spPr>
            <a:xfrm>
              <a:off x="1080770" y="5603874"/>
              <a:ext cx="5612765" cy="19685"/>
            </a:xfrm>
            <a:custGeom>
              <a:avLst/>
              <a:gdLst/>
              <a:ahLst/>
              <a:cxnLst/>
              <a:rect l="l" t="t" r="r" b="b"/>
              <a:pathLst>
                <a:path w="5612765" h="19685">
                  <a:moveTo>
                    <a:pt x="5612765" y="0"/>
                  </a:moveTo>
                  <a:lnTo>
                    <a:pt x="0" y="0"/>
                  </a:lnTo>
                  <a:lnTo>
                    <a:pt x="0" y="19685"/>
                  </a:lnTo>
                  <a:lnTo>
                    <a:pt x="5612765" y="19685"/>
                  </a:lnTo>
                  <a:lnTo>
                    <a:pt x="5612765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6691629" y="5604637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7"/>
                  </a:lnTo>
                  <a:lnTo>
                    <a:pt x="3047" y="3047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80820" y="5604649"/>
              <a:ext cx="5614035" cy="17145"/>
            </a:xfrm>
            <a:custGeom>
              <a:avLst/>
              <a:gdLst/>
              <a:ahLst/>
              <a:cxnLst/>
              <a:rect l="l" t="t" r="r" b="b"/>
              <a:pathLst>
                <a:path w="5614034" h="17145">
                  <a:moveTo>
                    <a:pt x="3048" y="3035"/>
                  </a:moveTo>
                  <a:lnTo>
                    <a:pt x="0" y="3035"/>
                  </a:lnTo>
                  <a:lnTo>
                    <a:pt x="0" y="16751"/>
                  </a:lnTo>
                  <a:lnTo>
                    <a:pt x="3048" y="16751"/>
                  </a:lnTo>
                  <a:lnTo>
                    <a:pt x="3048" y="3035"/>
                  </a:lnTo>
                  <a:close/>
                </a:path>
                <a:path w="5614034" h="17145">
                  <a:moveTo>
                    <a:pt x="5613844" y="0"/>
                  </a:moveTo>
                  <a:lnTo>
                    <a:pt x="5610809" y="0"/>
                  </a:lnTo>
                  <a:lnTo>
                    <a:pt x="5610809" y="3035"/>
                  </a:lnTo>
                  <a:lnTo>
                    <a:pt x="5613844" y="3035"/>
                  </a:lnTo>
                  <a:lnTo>
                    <a:pt x="5613844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6691629" y="5607685"/>
              <a:ext cx="3175" cy="13970"/>
            </a:xfrm>
            <a:custGeom>
              <a:avLst/>
              <a:gdLst/>
              <a:ahLst/>
              <a:cxnLst/>
              <a:rect l="l" t="t" r="r" b="b"/>
              <a:pathLst>
                <a:path w="3175" h="13970">
                  <a:moveTo>
                    <a:pt x="3047" y="0"/>
                  </a:moveTo>
                  <a:lnTo>
                    <a:pt x="0" y="0"/>
                  </a:lnTo>
                  <a:lnTo>
                    <a:pt x="0" y="13715"/>
                  </a:lnTo>
                  <a:lnTo>
                    <a:pt x="3047" y="13715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80820" y="5621401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7"/>
                  </a:lnTo>
                  <a:lnTo>
                    <a:pt x="3047" y="3047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080820" y="5621413"/>
              <a:ext cx="5614035" cy="3175"/>
            </a:xfrm>
            <a:custGeom>
              <a:avLst/>
              <a:gdLst/>
              <a:ahLst/>
              <a:cxnLst/>
              <a:rect l="l" t="t" r="r" b="b"/>
              <a:pathLst>
                <a:path w="5614034" h="3175">
                  <a:moveTo>
                    <a:pt x="5610733" y="0"/>
                  </a:moveTo>
                  <a:lnTo>
                    <a:pt x="3048" y="0"/>
                  </a:lnTo>
                  <a:lnTo>
                    <a:pt x="0" y="0"/>
                  </a:lnTo>
                  <a:lnTo>
                    <a:pt x="0" y="3035"/>
                  </a:lnTo>
                  <a:lnTo>
                    <a:pt x="3048" y="3035"/>
                  </a:lnTo>
                  <a:lnTo>
                    <a:pt x="5610733" y="3035"/>
                  </a:lnTo>
                  <a:lnTo>
                    <a:pt x="5610733" y="0"/>
                  </a:lnTo>
                  <a:close/>
                </a:path>
                <a:path w="5614034" h="3175">
                  <a:moveTo>
                    <a:pt x="5613844" y="0"/>
                  </a:moveTo>
                  <a:lnTo>
                    <a:pt x="5610809" y="0"/>
                  </a:lnTo>
                  <a:lnTo>
                    <a:pt x="5610809" y="3035"/>
                  </a:lnTo>
                  <a:lnTo>
                    <a:pt x="5613844" y="3035"/>
                  </a:lnTo>
                  <a:lnTo>
                    <a:pt x="5613844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1068120" y="877316"/>
            <a:ext cx="5622925" cy="8238490"/>
          </a:xfrm>
          <a:prstGeom prst="rect">
            <a:avLst/>
          </a:prstGeom>
        </p:spPr>
        <p:txBody>
          <a:bodyPr wrap="square" lIns="0" tIns="5715" rIns="0" bIns="0" rtlCol="0" vert="horz">
            <a:spAutoFit/>
          </a:bodyPr>
          <a:lstStyle/>
          <a:p>
            <a:pPr marL="926465" marR="39370">
              <a:lnSpc>
                <a:spcPct val="103800"/>
              </a:lnSpc>
              <a:spcBef>
                <a:spcPts val="45"/>
              </a:spcBef>
            </a:pPr>
            <a:r>
              <a:rPr dirty="0" sz="1200" spc="-5">
                <a:latin typeface="Arial MT"/>
                <a:cs typeface="Arial MT"/>
              </a:rPr>
              <a:t>aprendizaje. Estrategias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como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variar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el tono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voz,</a:t>
            </a:r>
            <a:r>
              <a:rPr dirty="0" sz="1200" spc="-5">
                <a:latin typeface="Arial MT"/>
                <a:cs typeface="Arial MT"/>
              </a:rPr>
              <a:t> usar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material </a:t>
            </a:r>
            <a:r>
              <a:rPr dirty="0" sz="1200">
                <a:latin typeface="Arial MT"/>
                <a:cs typeface="Arial MT"/>
              </a:rPr>
              <a:t> visual </a:t>
            </a:r>
            <a:r>
              <a:rPr dirty="0" sz="1200" spc="-5">
                <a:latin typeface="Arial MT"/>
                <a:cs typeface="Arial MT"/>
              </a:rPr>
              <a:t>atractivo</a:t>
            </a:r>
            <a:r>
              <a:rPr dirty="0" sz="1200">
                <a:latin typeface="Arial MT"/>
                <a:cs typeface="Arial MT"/>
              </a:rPr>
              <a:t> y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cambiar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dinámica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la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clase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ayudan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 mantener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atención de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los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estudiantes.</a:t>
            </a:r>
            <a:endParaRPr sz="1200">
              <a:latin typeface="Arial MT"/>
              <a:cs typeface="Arial MT"/>
            </a:endParaRPr>
          </a:p>
          <a:p>
            <a:pPr marL="926465" marR="45085" indent="-228600">
              <a:lnSpc>
                <a:spcPct val="103499"/>
              </a:lnSpc>
              <a:spcBef>
                <a:spcPts val="790"/>
              </a:spcBef>
              <a:tabLst>
                <a:tab pos="926465" algn="l"/>
              </a:tabLst>
            </a:pPr>
            <a:r>
              <a:rPr dirty="0" sz="1000" spc="-5">
                <a:latin typeface="Courier New"/>
                <a:cs typeface="Courier New"/>
              </a:rPr>
              <a:t>o	</a:t>
            </a:r>
            <a:r>
              <a:rPr dirty="0" sz="1200" spc="-5" b="1">
                <a:latin typeface="Arial"/>
                <a:cs typeface="Arial"/>
              </a:rPr>
              <a:t>Memoria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de</a:t>
            </a:r>
            <a:r>
              <a:rPr dirty="0" sz="1200" spc="1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trabajo y </a:t>
            </a:r>
            <a:r>
              <a:rPr dirty="0" sz="1200" b="1">
                <a:latin typeface="Arial"/>
                <a:cs typeface="Arial"/>
              </a:rPr>
              <a:t>memoria</a:t>
            </a:r>
            <a:r>
              <a:rPr dirty="0" sz="1200" spc="-5" b="1">
                <a:latin typeface="Arial"/>
                <a:cs typeface="Arial"/>
              </a:rPr>
              <a:t> a</a:t>
            </a:r>
            <a:r>
              <a:rPr dirty="0" sz="1200" spc="1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largo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plazo:</a:t>
            </a:r>
            <a:r>
              <a:rPr dirty="0" sz="1200" spc="20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Los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docentes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deben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facilitar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que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información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pase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memoria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de</a:t>
            </a:r>
            <a:r>
              <a:rPr dirty="0" sz="1200" spc="-5">
                <a:latin typeface="Arial MT"/>
                <a:cs typeface="Arial MT"/>
              </a:rPr>
              <a:t> trabajo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la </a:t>
            </a:r>
            <a:r>
              <a:rPr dirty="0" sz="1200" spc="-5">
                <a:latin typeface="Arial MT"/>
                <a:cs typeface="Arial MT"/>
              </a:rPr>
              <a:t> memoria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largo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plazo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través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 técnicas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como el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repaso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espaciado, el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uso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esquemas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vinculación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nueva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información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conocimientos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previos.</a:t>
            </a:r>
            <a:endParaRPr sz="1200">
              <a:latin typeface="Arial MT"/>
              <a:cs typeface="Arial MT"/>
            </a:endParaRPr>
          </a:p>
          <a:p>
            <a:pPr marL="469265" indent="-229235">
              <a:lnSpc>
                <a:spcPct val="100000"/>
              </a:lnSpc>
              <a:spcBef>
                <a:spcPts val="850"/>
              </a:spcBef>
              <a:buFont typeface="Arial MT"/>
              <a:buAutoNum type="arabicPeriod" startAt="3"/>
              <a:tabLst>
                <a:tab pos="469900" algn="l"/>
              </a:tabLst>
            </a:pPr>
            <a:r>
              <a:rPr dirty="0" sz="1200" spc="-5" b="1">
                <a:latin typeface="Arial"/>
                <a:cs typeface="Arial"/>
              </a:rPr>
              <a:t>Retroalimentación:</a:t>
            </a:r>
            <a:endParaRPr sz="1200">
              <a:latin typeface="Arial"/>
              <a:cs typeface="Arial"/>
            </a:endParaRPr>
          </a:p>
          <a:p>
            <a:pPr lvl="1" marL="926465" marR="66040" indent="-228600">
              <a:lnSpc>
                <a:spcPct val="103499"/>
              </a:lnSpc>
              <a:spcBef>
                <a:spcPts val="790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retroalimentación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oportuna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 </a:t>
            </a:r>
            <a:r>
              <a:rPr dirty="0" sz="1200" spc="-5">
                <a:latin typeface="Arial MT"/>
                <a:cs typeface="Arial MT"/>
              </a:rPr>
              <a:t>específica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es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esencial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para mejorar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el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rendimiento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los estudiantes. Según la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investigación,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retroalimentación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más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efectiva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es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aquella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que </a:t>
            </a:r>
            <a:r>
              <a:rPr dirty="0" sz="1200">
                <a:latin typeface="Arial MT"/>
                <a:cs typeface="Arial MT"/>
              </a:rPr>
              <a:t>no </a:t>
            </a:r>
            <a:r>
              <a:rPr dirty="0" sz="1200" spc="-5">
                <a:latin typeface="Arial MT"/>
                <a:cs typeface="Arial MT"/>
              </a:rPr>
              <a:t>solo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señala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los </a:t>
            </a:r>
            <a:r>
              <a:rPr dirty="0" sz="1200" spc="-5">
                <a:latin typeface="Arial MT"/>
                <a:cs typeface="Arial MT"/>
              </a:rPr>
              <a:t> errores,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sino que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también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proporciona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sugerencias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claras para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mejora.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La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retroalimentación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debe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ser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individualizada</a:t>
            </a:r>
            <a:r>
              <a:rPr dirty="0" sz="1200">
                <a:latin typeface="Arial MT"/>
                <a:cs typeface="Arial MT"/>
              </a:rPr>
              <a:t> y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proporcionar </a:t>
            </a:r>
            <a:r>
              <a:rPr dirty="0" sz="1200" spc="-3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un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balance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entre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reconocimiento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guía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para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progreso.</a:t>
            </a:r>
            <a:endParaRPr sz="1200">
              <a:latin typeface="Arial MT"/>
              <a:cs typeface="Arial MT"/>
            </a:endParaRPr>
          </a:p>
          <a:p>
            <a:pPr marL="469265" indent="-229235">
              <a:lnSpc>
                <a:spcPct val="100000"/>
              </a:lnSpc>
              <a:spcBef>
                <a:spcPts val="850"/>
              </a:spcBef>
              <a:buFont typeface="Arial MT"/>
              <a:buAutoNum type="arabicPeriod" startAt="3"/>
              <a:tabLst>
                <a:tab pos="469900" algn="l"/>
              </a:tabLst>
            </a:pPr>
            <a:r>
              <a:rPr dirty="0" sz="1200" spc="-10" b="1">
                <a:latin typeface="Arial"/>
                <a:cs typeface="Arial"/>
              </a:rPr>
              <a:t>Transferencia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del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aprendizaje:</a:t>
            </a:r>
            <a:endParaRPr sz="1200">
              <a:latin typeface="Arial"/>
              <a:cs typeface="Arial"/>
            </a:endParaRPr>
          </a:p>
          <a:p>
            <a:pPr lvl="1" marL="926465" marR="16510" indent="-228600">
              <a:lnSpc>
                <a:spcPct val="103600"/>
              </a:lnSpc>
              <a:spcBef>
                <a:spcPts val="790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capacidad de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aplicar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aprendido </a:t>
            </a:r>
            <a:r>
              <a:rPr dirty="0" sz="1200">
                <a:latin typeface="Arial MT"/>
                <a:cs typeface="Arial MT"/>
              </a:rPr>
              <a:t>en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un</a:t>
            </a:r>
            <a:r>
              <a:rPr dirty="0" sz="1200" spc="-5">
                <a:latin typeface="Arial MT"/>
                <a:cs typeface="Arial MT"/>
              </a:rPr>
              <a:t> contexto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nuevas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situaciones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crucial para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el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profundo.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Los docentes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pueden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fomentar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transferencia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proporcionando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múltiples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ejemplos,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promoviendo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el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interdisciplinario,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ayudando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los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estudiantes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establecer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conexiones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entre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los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contenidos.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300">
              <a:latin typeface="Arial MT"/>
              <a:cs typeface="Arial MT"/>
            </a:endParaRPr>
          </a:p>
          <a:p>
            <a:pPr lvl="1" marL="12700" marR="2325370">
              <a:lnSpc>
                <a:spcPct val="159200"/>
              </a:lnSpc>
              <a:spcBef>
                <a:spcPts val="785"/>
              </a:spcBef>
              <a:buAutoNum type="arabicPeriod" startAt="3"/>
              <a:tabLst>
                <a:tab pos="268605" algn="l"/>
              </a:tabLst>
            </a:pPr>
            <a:r>
              <a:rPr dirty="0" sz="1200" spc="-5" b="1">
                <a:latin typeface="Arial"/>
                <a:cs typeface="Arial"/>
              </a:rPr>
              <a:t>Relación</a:t>
            </a:r>
            <a:r>
              <a:rPr dirty="0" sz="120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entre aprendizaje y enseñanza </a:t>
            </a:r>
            <a:r>
              <a:rPr dirty="0" sz="120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Enseñanza</a:t>
            </a:r>
            <a:r>
              <a:rPr dirty="0" sz="1200" b="1">
                <a:latin typeface="Arial"/>
                <a:cs typeface="Arial"/>
              </a:rPr>
              <a:t> como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facilitación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del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aprendizaje:</a:t>
            </a:r>
            <a:endParaRPr sz="1200">
              <a:latin typeface="Arial"/>
              <a:cs typeface="Arial"/>
            </a:endParaRPr>
          </a:p>
          <a:p>
            <a:pPr lvl="2" marL="469265" marR="5080" indent="-228600">
              <a:lnSpc>
                <a:spcPct val="103400"/>
              </a:lnSpc>
              <a:spcBef>
                <a:spcPts val="80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latin typeface="Arial MT"/>
                <a:cs typeface="Arial MT"/>
              </a:rPr>
              <a:t>El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rol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del docente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no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es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simplemente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transmitir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información,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sino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facilitar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un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ambiente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donde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el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 ocurra de manera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efectiva.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Para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ello,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los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docentes deben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conocer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necesidades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 </a:t>
            </a:r>
            <a:r>
              <a:rPr dirty="0" sz="1200" spc="-5">
                <a:latin typeface="Arial MT"/>
                <a:cs typeface="Arial MT"/>
              </a:rPr>
              <a:t>estilos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 aprendizaje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de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sus 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estudiantes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ajustar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sus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métodos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enseñanza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consecuencia.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trata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generar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un entorno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que fomente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 curiosidad,</a:t>
            </a:r>
            <a:r>
              <a:rPr dirty="0" sz="1200">
                <a:latin typeface="Arial MT"/>
                <a:cs typeface="Arial MT"/>
              </a:rPr>
              <a:t> el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pensamiento</a:t>
            </a:r>
            <a:r>
              <a:rPr dirty="0" sz="1200">
                <a:latin typeface="Arial MT"/>
                <a:cs typeface="Arial MT"/>
              </a:rPr>
              <a:t> crítico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reflexión.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dirty="0" sz="1200" b="1">
                <a:latin typeface="Arial"/>
                <a:cs typeface="Arial"/>
              </a:rPr>
              <a:t>Estilos</a:t>
            </a:r>
            <a:r>
              <a:rPr dirty="0" sz="1200" spc="-10" b="1">
                <a:latin typeface="Arial"/>
                <a:cs typeface="Arial"/>
              </a:rPr>
              <a:t> de</a:t>
            </a:r>
            <a:r>
              <a:rPr dirty="0" sz="1200" spc="-5" b="1">
                <a:latin typeface="Arial"/>
                <a:cs typeface="Arial"/>
              </a:rPr>
              <a:t> enseñanza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y</a:t>
            </a:r>
            <a:r>
              <a:rPr dirty="0" sz="1200" b="1">
                <a:latin typeface="Arial"/>
                <a:cs typeface="Arial"/>
              </a:rPr>
              <a:t> su</a:t>
            </a:r>
            <a:r>
              <a:rPr dirty="0" sz="1200" spc="-2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impacto:</a:t>
            </a:r>
            <a:endParaRPr sz="1200">
              <a:latin typeface="Arial"/>
              <a:cs typeface="Arial"/>
            </a:endParaRPr>
          </a:p>
          <a:p>
            <a:pPr lvl="2" marL="469265" marR="115570" indent="-228600">
              <a:lnSpc>
                <a:spcPct val="103299"/>
              </a:lnSpc>
              <a:spcBef>
                <a:spcPts val="80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 b="1">
                <a:latin typeface="Arial"/>
                <a:cs typeface="Arial"/>
              </a:rPr>
              <a:t>Enseñanza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directa:</a:t>
            </a:r>
            <a:r>
              <a:rPr dirty="0" sz="1200" spc="15" b="1">
                <a:latin typeface="Arial"/>
                <a:cs typeface="Arial"/>
              </a:rPr>
              <a:t> </a:t>
            </a:r>
            <a:r>
              <a:rPr dirty="0" sz="1200" spc="-10">
                <a:latin typeface="Arial MT"/>
                <a:cs typeface="Arial MT"/>
              </a:rPr>
              <a:t>El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docente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 fuente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primaria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información.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Aunque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eficaz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ciertos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contextos,</a:t>
            </a:r>
            <a:r>
              <a:rPr dirty="0" sz="1200" spc="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debe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complementarse</a:t>
            </a:r>
            <a:r>
              <a:rPr dirty="0" sz="1200">
                <a:latin typeface="Arial MT"/>
                <a:cs typeface="Arial MT"/>
              </a:rPr>
              <a:t> con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estrategias </a:t>
            </a:r>
            <a:r>
              <a:rPr dirty="0" sz="1200" spc="-3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que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fomenten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participación </a:t>
            </a:r>
            <a:r>
              <a:rPr dirty="0" sz="1200">
                <a:latin typeface="Arial MT"/>
                <a:cs typeface="Arial MT"/>
              </a:rPr>
              <a:t>activa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del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estudiante.</a:t>
            </a:r>
            <a:endParaRPr sz="1200">
              <a:latin typeface="Arial MT"/>
              <a:cs typeface="Arial MT"/>
            </a:endParaRPr>
          </a:p>
          <a:p>
            <a:pPr lvl="2" marL="469265" marR="62230" indent="-228600">
              <a:lnSpc>
                <a:spcPct val="103299"/>
              </a:lnSpc>
              <a:spcBef>
                <a:spcPts val="80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 b="1">
                <a:latin typeface="Arial"/>
                <a:cs typeface="Arial"/>
              </a:rPr>
              <a:t>Enseñanza</a:t>
            </a:r>
            <a:r>
              <a:rPr dirty="0" sz="1200" spc="1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basada</a:t>
            </a:r>
            <a:r>
              <a:rPr dirty="0" sz="120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en</a:t>
            </a:r>
            <a:r>
              <a:rPr dirty="0" sz="1200" spc="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el</a:t>
            </a:r>
            <a:r>
              <a:rPr dirty="0" sz="1200" spc="1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descubrimiento:</a:t>
            </a:r>
            <a:r>
              <a:rPr dirty="0" sz="1200" spc="25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Los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estudiantes </a:t>
            </a:r>
            <a:r>
              <a:rPr dirty="0" sz="1200">
                <a:latin typeface="Arial MT"/>
                <a:cs typeface="Arial MT"/>
              </a:rPr>
              <a:t>son </a:t>
            </a:r>
            <a:r>
              <a:rPr dirty="0" sz="1200" spc="-5">
                <a:latin typeface="Arial MT"/>
                <a:cs typeface="Arial MT"/>
              </a:rPr>
              <a:t>animados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descubrir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principios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conceptos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por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sí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mismos, promoviendo la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autonomía </a:t>
            </a:r>
            <a:r>
              <a:rPr dirty="0" sz="1200">
                <a:latin typeface="Arial MT"/>
                <a:cs typeface="Arial MT"/>
              </a:rPr>
              <a:t>y </a:t>
            </a:r>
            <a:r>
              <a:rPr dirty="0" sz="1200" spc="-5">
                <a:latin typeface="Arial MT"/>
                <a:cs typeface="Arial MT"/>
              </a:rPr>
              <a:t>el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pensamiento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crítico.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80769" y="4847590"/>
            <a:ext cx="5614035" cy="20955"/>
            <a:chOff x="1080769" y="4847590"/>
            <a:chExt cx="5614035" cy="20955"/>
          </a:xfrm>
        </p:grpSpPr>
        <p:sp>
          <p:nvSpPr>
            <p:cNvPr id="3" name="object 3"/>
            <p:cNvSpPr/>
            <p:nvPr/>
          </p:nvSpPr>
          <p:spPr>
            <a:xfrm>
              <a:off x="1080770" y="4847589"/>
              <a:ext cx="5612765" cy="20320"/>
            </a:xfrm>
            <a:custGeom>
              <a:avLst/>
              <a:gdLst/>
              <a:ahLst/>
              <a:cxnLst/>
              <a:rect l="l" t="t" r="r" b="b"/>
              <a:pathLst>
                <a:path w="5612765" h="20320">
                  <a:moveTo>
                    <a:pt x="5612765" y="0"/>
                  </a:moveTo>
                  <a:lnTo>
                    <a:pt x="0" y="0"/>
                  </a:lnTo>
                  <a:lnTo>
                    <a:pt x="0" y="20320"/>
                  </a:lnTo>
                  <a:lnTo>
                    <a:pt x="5612765" y="20320"/>
                  </a:lnTo>
                  <a:lnTo>
                    <a:pt x="5612765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6691629" y="4848479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7"/>
                  </a:lnTo>
                  <a:lnTo>
                    <a:pt x="3047" y="3047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80820" y="4848491"/>
              <a:ext cx="5614035" cy="17145"/>
            </a:xfrm>
            <a:custGeom>
              <a:avLst/>
              <a:gdLst/>
              <a:ahLst/>
              <a:cxnLst/>
              <a:rect l="l" t="t" r="r" b="b"/>
              <a:pathLst>
                <a:path w="5614034" h="17145">
                  <a:moveTo>
                    <a:pt x="3048" y="3035"/>
                  </a:moveTo>
                  <a:lnTo>
                    <a:pt x="0" y="3035"/>
                  </a:lnTo>
                  <a:lnTo>
                    <a:pt x="0" y="16751"/>
                  </a:lnTo>
                  <a:lnTo>
                    <a:pt x="3048" y="16751"/>
                  </a:lnTo>
                  <a:lnTo>
                    <a:pt x="3048" y="3035"/>
                  </a:lnTo>
                  <a:close/>
                </a:path>
                <a:path w="5614034" h="17145">
                  <a:moveTo>
                    <a:pt x="5613844" y="0"/>
                  </a:moveTo>
                  <a:lnTo>
                    <a:pt x="5610809" y="0"/>
                  </a:lnTo>
                  <a:lnTo>
                    <a:pt x="5610809" y="3035"/>
                  </a:lnTo>
                  <a:lnTo>
                    <a:pt x="5613844" y="3035"/>
                  </a:lnTo>
                  <a:lnTo>
                    <a:pt x="5613844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6691629" y="4851527"/>
              <a:ext cx="3175" cy="13970"/>
            </a:xfrm>
            <a:custGeom>
              <a:avLst/>
              <a:gdLst/>
              <a:ahLst/>
              <a:cxnLst/>
              <a:rect l="l" t="t" r="r" b="b"/>
              <a:pathLst>
                <a:path w="3175" h="13970">
                  <a:moveTo>
                    <a:pt x="3047" y="0"/>
                  </a:moveTo>
                  <a:lnTo>
                    <a:pt x="0" y="0"/>
                  </a:lnTo>
                  <a:lnTo>
                    <a:pt x="0" y="13715"/>
                  </a:lnTo>
                  <a:lnTo>
                    <a:pt x="3047" y="13715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80820" y="4865243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7"/>
                  </a:lnTo>
                  <a:lnTo>
                    <a:pt x="3047" y="3047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080820" y="4865255"/>
              <a:ext cx="5614035" cy="3175"/>
            </a:xfrm>
            <a:custGeom>
              <a:avLst/>
              <a:gdLst/>
              <a:ahLst/>
              <a:cxnLst/>
              <a:rect l="l" t="t" r="r" b="b"/>
              <a:pathLst>
                <a:path w="5614034" h="3175">
                  <a:moveTo>
                    <a:pt x="5610733" y="0"/>
                  </a:moveTo>
                  <a:lnTo>
                    <a:pt x="3048" y="0"/>
                  </a:lnTo>
                  <a:lnTo>
                    <a:pt x="0" y="0"/>
                  </a:lnTo>
                  <a:lnTo>
                    <a:pt x="0" y="3035"/>
                  </a:lnTo>
                  <a:lnTo>
                    <a:pt x="3048" y="3035"/>
                  </a:lnTo>
                  <a:lnTo>
                    <a:pt x="5610733" y="3035"/>
                  </a:lnTo>
                  <a:lnTo>
                    <a:pt x="5610733" y="0"/>
                  </a:lnTo>
                  <a:close/>
                </a:path>
                <a:path w="5614034" h="3175">
                  <a:moveTo>
                    <a:pt x="5613844" y="0"/>
                  </a:moveTo>
                  <a:lnTo>
                    <a:pt x="5610809" y="0"/>
                  </a:lnTo>
                  <a:lnTo>
                    <a:pt x="5610809" y="3035"/>
                  </a:lnTo>
                  <a:lnTo>
                    <a:pt x="5613844" y="3035"/>
                  </a:lnTo>
                  <a:lnTo>
                    <a:pt x="5613844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1068120" y="877316"/>
            <a:ext cx="5631180" cy="6623050"/>
          </a:xfrm>
          <a:prstGeom prst="rect">
            <a:avLst/>
          </a:prstGeom>
        </p:spPr>
        <p:txBody>
          <a:bodyPr wrap="square" lIns="0" tIns="5715" rIns="0" bIns="0" rtlCol="0" vert="horz">
            <a:spAutoFit/>
          </a:bodyPr>
          <a:lstStyle/>
          <a:p>
            <a:pPr algn="just" marL="469265" marR="180975" indent="-228600">
              <a:lnSpc>
                <a:spcPct val="103800"/>
              </a:lnSpc>
              <a:spcBef>
                <a:spcPts val="4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spc="-5" b="1">
                <a:latin typeface="Arial"/>
                <a:cs typeface="Arial"/>
              </a:rPr>
              <a:t>Enseñanza colaborativa: </a:t>
            </a:r>
            <a:r>
              <a:rPr dirty="0" sz="1200" spc="-5">
                <a:latin typeface="Arial MT"/>
                <a:cs typeface="Arial MT"/>
              </a:rPr>
              <a:t>Implica que los estudiantes trabajen en equipo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para resolver problemas o desarrollar proyectos. Este enfoque fomenta </a:t>
            </a:r>
            <a:r>
              <a:rPr dirty="0" sz="1200">
                <a:latin typeface="Arial MT"/>
                <a:cs typeface="Arial MT"/>
              </a:rPr>
              <a:t>el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desarrollo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habilidades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sociales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-5">
                <a:latin typeface="Arial MT"/>
                <a:cs typeface="Arial MT"/>
              </a:rPr>
              <a:t> la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capacidad de trabajar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grupo.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Arial"/>
                <a:cs typeface="Arial"/>
              </a:rPr>
              <a:t>Estrategias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pedagógicas:</a:t>
            </a:r>
            <a:endParaRPr sz="1200">
              <a:latin typeface="Arial"/>
              <a:cs typeface="Arial"/>
            </a:endParaRPr>
          </a:p>
          <a:p>
            <a:pPr marL="469265" marR="250190" indent="-228600">
              <a:lnSpc>
                <a:spcPct val="103299"/>
              </a:lnSpc>
              <a:spcBef>
                <a:spcPts val="80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b="1">
                <a:latin typeface="Arial"/>
                <a:cs typeface="Arial"/>
              </a:rPr>
              <a:t>Diferenciación: </a:t>
            </a:r>
            <a:r>
              <a:rPr dirty="0" sz="1200" spc="-5">
                <a:latin typeface="Arial MT"/>
                <a:cs typeface="Arial MT"/>
              </a:rPr>
              <a:t>Adaptar la enseñanza </a:t>
            </a:r>
            <a:r>
              <a:rPr dirty="0" sz="1200">
                <a:latin typeface="Arial MT"/>
                <a:cs typeface="Arial MT"/>
              </a:rPr>
              <a:t>para </a:t>
            </a:r>
            <a:r>
              <a:rPr dirty="0" sz="1200" spc="-5">
                <a:latin typeface="Arial MT"/>
                <a:cs typeface="Arial MT"/>
              </a:rPr>
              <a:t>satisfacer las necesidades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diversas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los estudiantes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clave</a:t>
            </a:r>
            <a:r>
              <a:rPr dirty="0" sz="1200">
                <a:latin typeface="Arial MT"/>
                <a:cs typeface="Arial MT"/>
              </a:rPr>
              <a:t> en un</a:t>
            </a:r>
            <a:r>
              <a:rPr dirty="0" sz="1200" spc="-5">
                <a:latin typeface="Arial MT"/>
                <a:cs typeface="Arial MT"/>
              </a:rPr>
              <a:t> aula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inclusiva. </a:t>
            </a:r>
            <a:r>
              <a:rPr dirty="0" sz="1200">
                <a:latin typeface="Arial MT"/>
                <a:cs typeface="Arial MT"/>
              </a:rPr>
              <a:t>Esto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incluye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modificar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forma en que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presenta</a:t>
            </a:r>
            <a:r>
              <a:rPr dirty="0" sz="1200">
                <a:latin typeface="Arial MT"/>
                <a:cs typeface="Arial MT"/>
              </a:rPr>
              <a:t> el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contenido,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los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procesos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de 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aprendizaje,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 </a:t>
            </a:r>
            <a:r>
              <a:rPr dirty="0" sz="1200" spc="-5">
                <a:latin typeface="Arial MT"/>
                <a:cs typeface="Arial MT"/>
              </a:rPr>
              <a:t>los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productos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que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espera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que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los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estudiantes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generen.</a:t>
            </a:r>
            <a:endParaRPr sz="1200">
              <a:latin typeface="Arial MT"/>
              <a:cs typeface="Arial MT"/>
            </a:endParaRPr>
          </a:p>
          <a:p>
            <a:pPr algn="just" marL="469265" marR="5080" indent="-228600">
              <a:lnSpc>
                <a:spcPct val="103400"/>
              </a:lnSpc>
              <a:spcBef>
                <a:spcPts val="80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spc="-5" b="1">
                <a:latin typeface="Arial"/>
                <a:cs typeface="Arial"/>
              </a:rPr>
              <a:t>Aprendizaje cooperativo: </a:t>
            </a:r>
            <a:r>
              <a:rPr dirty="0" sz="1200" spc="-5">
                <a:latin typeface="Arial MT"/>
                <a:cs typeface="Arial MT"/>
              </a:rPr>
              <a:t>Estrategias </a:t>
            </a:r>
            <a:r>
              <a:rPr dirty="0" sz="1200" spc="-10">
                <a:latin typeface="Arial MT"/>
                <a:cs typeface="Arial MT"/>
              </a:rPr>
              <a:t>como </a:t>
            </a:r>
            <a:r>
              <a:rPr dirty="0" sz="1200" spc="-5">
                <a:latin typeface="Arial MT"/>
                <a:cs typeface="Arial MT"/>
              </a:rPr>
              <a:t>el trabajo en grupos pequeños </a:t>
            </a:r>
            <a:r>
              <a:rPr dirty="0" sz="1200">
                <a:latin typeface="Arial MT"/>
                <a:cs typeface="Arial MT"/>
              </a:rPr>
              <a:t> y </a:t>
            </a:r>
            <a:r>
              <a:rPr dirty="0" sz="1200" spc="-5">
                <a:latin typeface="Arial MT"/>
                <a:cs typeface="Arial MT"/>
              </a:rPr>
              <a:t>las discusiones colaborativas permiten a los estudiantes aprender unos de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otros y </a:t>
            </a:r>
            <a:r>
              <a:rPr dirty="0" sz="1200" spc="-5">
                <a:latin typeface="Arial MT"/>
                <a:cs typeface="Arial MT"/>
              </a:rPr>
              <a:t>construir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conocimiento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conjunto.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dirty="0" sz="1200" b="1">
                <a:latin typeface="Arial"/>
                <a:cs typeface="Arial"/>
              </a:rPr>
              <a:t>El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docente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como</a:t>
            </a:r>
            <a:r>
              <a:rPr dirty="0" sz="1200" spc="-5" b="1">
                <a:latin typeface="Arial"/>
                <a:cs typeface="Arial"/>
              </a:rPr>
              <a:t> mediador </a:t>
            </a:r>
            <a:r>
              <a:rPr dirty="0" sz="1200" b="1">
                <a:latin typeface="Arial"/>
                <a:cs typeface="Arial"/>
              </a:rPr>
              <a:t>del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aprendizaje:</a:t>
            </a:r>
            <a:endParaRPr sz="1200">
              <a:latin typeface="Arial"/>
              <a:cs typeface="Arial"/>
            </a:endParaRPr>
          </a:p>
          <a:p>
            <a:pPr marL="469265" marR="72390" indent="-228600">
              <a:lnSpc>
                <a:spcPct val="103299"/>
              </a:lnSpc>
              <a:spcBef>
                <a:spcPts val="80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latin typeface="Arial MT"/>
                <a:cs typeface="Arial MT"/>
              </a:rPr>
              <a:t>El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papel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docente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</a:t>
            </a:r>
            <a:r>
              <a:rPr dirty="0" sz="1200">
                <a:latin typeface="Arial MT"/>
                <a:cs typeface="Arial MT"/>
              </a:rPr>
              <a:t> guiar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el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proceso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aprendizaje,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ayudar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los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estudiantes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identificar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sus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fortalezas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-5">
                <a:latin typeface="Arial MT"/>
                <a:cs typeface="Arial MT"/>
              </a:rPr>
              <a:t> debilidades,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-5">
                <a:latin typeface="Arial MT"/>
                <a:cs typeface="Arial MT"/>
              </a:rPr>
              <a:t> proporcionar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los </a:t>
            </a:r>
            <a:r>
              <a:rPr dirty="0" sz="1200" spc="-5">
                <a:latin typeface="Arial MT"/>
                <a:cs typeface="Arial MT"/>
              </a:rPr>
              <a:t> recursos</a:t>
            </a:r>
            <a:r>
              <a:rPr dirty="0" sz="1200">
                <a:latin typeface="Arial MT"/>
                <a:cs typeface="Arial MT"/>
              </a:rPr>
              <a:t> y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las oportunidades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necesarias para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que</a:t>
            </a:r>
            <a:r>
              <a:rPr dirty="0" sz="1200" spc="-5">
                <a:latin typeface="Arial MT"/>
                <a:cs typeface="Arial MT"/>
              </a:rPr>
              <a:t> cada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uno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logre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su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máximo potencial.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</a:t>
            </a:r>
            <a:r>
              <a:rPr dirty="0" sz="1200">
                <a:latin typeface="Arial MT"/>
                <a:cs typeface="Arial MT"/>
              </a:rPr>
              <a:t> este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sentido,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 enseñanza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vista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como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un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proceso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adaptativo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 </a:t>
            </a:r>
            <a:r>
              <a:rPr dirty="0" sz="1200" spc="-5">
                <a:latin typeface="Arial MT"/>
                <a:cs typeface="Arial MT"/>
              </a:rPr>
              <a:t>flexible.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buFont typeface="Symbol"/>
              <a:buChar char=""/>
            </a:pPr>
            <a:endParaRPr sz="13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Symbol"/>
              <a:buChar char=""/>
            </a:pP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Arial"/>
                <a:cs typeface="Arial"/>
              </a:rPr>
              <a:t>Sugerencias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Didácticas:</a:t>
            </a:r>
            <a:endParaRPr sz="1200">
              <a:latin typeface="Arial"/>
              <a:cs typeface="Arial"/>
            </a:endParaRPr>
          </a:p>
          <a:p>
            <a:pPr marL="469265" marR="73025" indent="-228600">
              <a:lnSpc>
                <a:spcPct val="103299"/>
              </a:lnSpc>
              <a:spcBef>
                <a:spcPts val="810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 b="1">
                <a:latin typeface="Arial"/>
                <a:cs typeface="Arial"/>
              </a:rPr>
              <a:t>Simulaciones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y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juegos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de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roles:</a:t>
            </a:r>
            <a:r>
              <a:rPr dirty="0" sz="1200" spc="20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Estas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actividades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permiten 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los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estudiantes poner en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práctica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los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principios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enseñanza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 </a:t>
            </a:r>
            <a:r>
              <a:rPr dirty="0" sz="1200" spc="-5">
                <a:latin typeface="Arial MT"/>
                <a:cs typeface="Arial MT"/>
              </a:rPr>
              <a:t>aprendizaje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en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situaciones simuladas.</a:t>
            </a:r>
            <a:endParaRPr sz="1200">
              <a:latin typeface="Arial MT"/>
              <a:cs typeface="Arial MT"/>
            </a:endParaRPr>
          </a:p>
          <a:p>
            <a:pPr marL="469265" marR="368935" indent="-228600">
              <a:lnSpc>
                <a:spcPct val="103800"/>
              </a:lnSpc>
              <a:spcBef>
                <a:spcPts val="78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 b="1">
                <a:latin typeface="Arial"/>
                <a:cs typeface="Arial"/>
              </a:rPr>
              <a:t>Estudios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de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caso:</a:t>
            </a:r>
            <a:r>
              <a:rPr dirty="0" sz="1200" spc="-55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Analizar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ejemplos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reales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enseñanza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eficaz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para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entender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cómo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aplican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los principios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diferentes 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contextos.</a:t>
            </a:r>
            <a:endParaRPr sz="1200">
              <a:latin typeface="Arial MT"/>
              <a:cs typeface="Arial MT"/>
            </a:endParaRPr>
          </a:p>
          <a:p>
            <a:pPr algn="just" marL="469265" marR="28575" indent="-228600">
              <a:lnSpc>
                <a:spcPct val="104200"/>
              </a:lnSpc>
              <a:spcBef>
                <a:spcPts val="78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spc="-5" b="1">
                <a:latin typeface="Arial"/>
                <a:cs typeface="Arial"/>
              </a:rPr>
              <a:t>Debates y discusiones </a:t>
            </a:r>
            <a:r>
              <a:rPr dirty="0" sz="1200" b="1">
                <a:latin typeface="Arial"/>
                <a:cs typeface="Arial"/>
              </a:rPr>
              <a:t>en grupo: </a:t>
            </a:r>
            <a:r>
              <a:rPr dirty="0" sz="1200" spc="-5">
                <a:latin typeface="Arial MT"/>
                <a:cs typeface="Arial MT"/>
              </a:rPr>
              <a:t>Promover el intercambio de ideas </a:t>
            </a:r>
            <a:r>
              <a:rPr dirty="0" sz="1200">
                <a:latin typeface="Arial MT"/>
                <a:cs typeface="Arial MT"/>
              </a:rPr>
              <a:t>sobre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mejores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prácticas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el </a:t>
            </a:r>
            <a:r>
              <a:rPr dirty="0" sz="1200" spc="-5">
                <a:latin typeface="Arial MT"/>
                <a:cs typeface="Arial MT"/>
              </a:rPr>
              <a:t>aula, basadas en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las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teorías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discutidas.</a:t>
            </a:r>
            <a:endParaRPr sz="1200">
              <a:latin typeface="Arial MT"/>
              <a:cs typeface="Arial MT"/>
            </a:endParaRPr>
          </a:p>
          <a:p>
            <a:pPr algn="just" marL="469265" marR="5080" indent="-228600">
              <a:lnSpc>
                <a:spcPct val="103499"/>
              </a:lnSpc>
              <a:spcBef>
                <a:spcPts val="79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spc="-5" b="1">
                <a:latin typeface="Arial"/>
                <a:cs typeface="Arial"/>
              </a:rPr>
              <a:t>Evaluaciones formativas: </a:t>
            </a:r>
            <a:r>
              <a:rPr dirty="0" sz="1200" spc="-5">
                <a:latin typeface="Arial MT"/>
                <a:cs typeface="Arial MT"/>
              </a:rPr>
              <a:t>Uso de autoevaluaciones </a:t>
            </a:r>
            <a:r>
              <a:rPr dirty="0" sz="1200">
                <a:latin typeface="Arial MT"/>
                <a:cs typeface="Arial MT"/>
              </a:rPr>
              <a:t>y </a:t>
            </a:r>
            <a:r>
              <a:rPr dirty="0" sz="1200" spc="-5">
                <a:latin typeface="Arial MT"/>
                <a:cs typeface="Arial MT"/>
              </a:rPr>
              <a:t>coevaluaciones para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que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los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estudiantes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reflexionen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sobre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su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propio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proceso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aprendizaje.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877316"/>
            <a:ext cx="5621020" cy="82810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Arial"/>
                <a:cs typeface="Arial"/>
              </a:rPr>
              <a:t>Referencias</a:t>
            </a:r>
            <a:r>
              <a:rPr dirty="0" sz="120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Bibliograficas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dirty="0" sz="1200" b="1">
                <a:latin typeface="Arial"/>
                <a:cs typeface="Arial"/>
              </a:rPr>
              <a:t>Libros</a:t>
            </a:r>
            <a:endParaRPr sz="1200">
              <a:latin typeface="Arial"/>
              <a:cs typeface="Arial"/>
            </a:endParaRPr>
          </a:p>
          <a:p>
            <a:pPr marL="469265" marR="404495" indent="-228600">
              <a:lnSpc>
                <a:spcPct val="103299"/>
              </a:lnSpc>
              <a:spcBef>
                <a:spcPts val="800"/>
              </a:spcBef>
              <a:buFont typeface="Arial MT"/>
              <a:buAutoNum type="arabicPeriod"/>
              <a:tabLst>
                <a:tab pos="469900" algn="l"/>
              </a:tabLst>
            </a:pPr>
            <a:r>
              <a:rPr dirty="0" sz="1200" b="1">
                <a:latin typeface="Arial"/>
                <a:cs typeface="Arial"/>
              </a:rPr>
              <a:t>Ormrod,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J. E.</a:t>
            </a:r>
            <a:r>
              <a:rPr dirty="0" sz="1200" spc="20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(2017).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 spc="-5" i="1">
                <a:latin typeface="Arial"/>
                <a:cs typeface="Arial"/>
              </a:rPr>
              <a:t>Learning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Theories:</a:t>
            </a:r>
            <a:r>
              <a:rPr dirty="0" sz="1200" spc="-35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An</a:t>
            </a:r>
            <a:r>
              <a:rPr dirty="0" sz="1200" spc="-5" i="1">
                <a:latin typeface="Arial"/>
                <a:cs typeface="Arial"/>
              </a:rPr>
              <a:t> Educational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Perspective</a:t>
            </a:r>
            <a:r>
              <a:rPr dirty="0" sz="1200" spc="-5">
                <a:latin typeface="Arial MT"/>
                <a:cs typeface="Arial MT"/>
              </a:rPr>
              <a:t>.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Pearson.</a:t>
            </a:r>
            <a:endParaRPr sz="1200">
              <a:latin typeface="Arial MT"/>
              <a:cs typeface="Arial MT"/>
            </a:endParaRPr>
          </a:p>
          <a:p>
            <a:pPr lvl="1" marL="926465" marR="334645" indent="-228600">
              <a:lnSpc>
                <a:spcPct val="103299"/>
              </a:lnSpc>
              <a:spcBef>
                <a:spcPts val="805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dirty="0" sz="1200">
                <a:latin typeface="Arial MT"/>
                <a:cs typeface="Arial MT"/>
              </a:rPr>
              <a:t>Este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libro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ofrece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una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visión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general de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las principales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teorías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del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</a:t>
            </a:r>
            <a:r>
              <a:rPr dirty="0" sz="1200">
                <a:latin typeface="Arial MT"/>
                <a:cs typeface="Arial MT"/>
              </a:rPr>
              <a:t> y </a:t>
            </a:r>
            <a:r>
              <a:rPr dirty="0" sz="1200" spc="-10">
                <a:latin typeface="Arial MT"/>
                <a:cs typeface="Arial MT"/>
              </a:rPr>
              <a:t>su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aplicación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</a:t>
            </a:r>
            <a:r>
              <a:rPr dirty="0" sz="1200" spc="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contextos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educativos.</a:t>
            </a:r>
            <a:endParaRPr sz="1200">
              <a:latin typeface="Arial MT"/>
              <a:cs typeface="Arial MT"/>
            </a:endParaRPr>
          </a:p>
          <a:p>
            <a:pPr marL="469265" marR="589915" indent="-228600">
              <a:lnSpc>
                <a:spcPct val="103299"/>
              </a:lnSpc>
              <a:spcBef>
                <a:spcPts val="805"/>
              </a:spcBef>
              <a:buFont typeface="Arial MT"/>
              <a:buAutoNum type="arabicPeriod"/>
              <a:tabLst>
                <a:tab pos="469900" algn="l"/>
              </a:tabLst>
            </a:pPr>
            <a:r>
              <a:rPr dirty="0" sz="1200" spc="-5" b="1">
                <a:latin typeface="Arial"/>
                <a:cs typeface="Arial"/>
              </a:rPr>
              <a:t>Slavin,</a:t>
            </a:r>
            <a:r>
              <a:rPr dirty="0" sz="1200" spc="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R.</a:t>
            </a:r>
            <a:r>
              <a:rPr dirty="0" sz="1200" spc="1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E.</a:t>
            </a:r>
            <a:r>
              <a:rPr dirty="0" sz="1200" spc="15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(2018).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 i="1">
                <a:latin typeface="Arial"/>
                <a:cs typeface="Arial"/>
              </a:rPr>
              <a:t>Educational</a:t>
            </a:r>
            <a:r>
              <a:rPr dirty="0" sz="1200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Psychology:</a:t>
            </a:r>
            <a:r>
              <a:rPr dirty="0" sz="1200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Theory and</a:t>
            </a:r>
            <a:r>
              <a:rPr dirty="0" sz="1200" i="1">
                <a:latin typeface="Arial"/>
                <a:cs typeface="Arial"/>
              </a:rPr>
              <a:t> Practice</a:t>
            </a:r>
            <a:r>
              <a:rPr dirty="0" sz="1200">
                <a:latin typeface="Arial MT"/>
                <a:cs typeface="Arial MT"/>
              </a:rPr>
              <a:t>.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Pearson.</a:t>
            </a:r>
            <a:endParaRPr sz="1200">
              <a:latin typeface="Arial MT"/>
              <a:cs typeface="Arial MT"/>
            </a:endParaRPr>
          </a:p>
          <a:p>
            <a:pPr lvl="1" marL="926465" marR="528320" indent="-228600">
              <a:lnSpc>
                <a:spcPct val="103499"/>
              </a:lnSpc>
              <a:spcBef>
                <a:spcPts val="805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dirty="0" sz="1200" spc="-5">
                <a:latin typeface="Arial MT"/>
                <a:cs typeface="Arial MT"/>
              </a:rPr>
              <a:t>Una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obra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que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combina</a:t>
            </a:r>
            <a:r>
              <a:rPr dirty="0" sz="1200">
                <a:latin typeface="Arial MT"/>
                <a:cs typeface="Arial MT"/>
              </a:rPr>
              <a:t> teoría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práctica, explorando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cómo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los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principios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psicológicos se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aplican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el</a:t>
            </a:r>
            <a:r>
              <a:rPr dirty="0" sz="1200" spc="-5">
                <a:latin typeface="Arial MT"/>
                <a:cs typeface="Arial MT"/>
              </a:rPr>
              <a:t> ámbito educativo.</a:t>
            </a:r>
            <a:endParaRPr sz="1200">
              <a:latin typeface="Arial MT"/>
              <a:cs typeface="Arial MT"/>
            </a:endParaRPr>
          </a:p>
          <a:p>
            <a:pPr marL="469265" indent="-229235">
              <a:lnSpc>
                <a:spcPct val="100000"/>
              </a:lnSpc>
              <a:spcBef>
                <a:spcPts val="840"/>
              </a:spcBef>
              <a:buFont typeface="Arial MT"/>
              <a:buAutoNum type="arabicPeriod"/>
              <a:tabLst>
                <a:tab pos="469900" algn="l"/>
              </a:tabLst>
            </a:pPr>
            <a:r>
              <a:rPr dirty="0" sz="1200" b="1">
                <a:latin typeface="Arial"/>
                <a:cs typeface="Arial"/>
              </a:rPr>
              <a:t>Bruscia,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K.</a:t>
            </a:r>
            <a:r>
              <a:rPr dirty="0" sz="1200" spc="15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(2017).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 i="1">
                <a:latin typeface="Arial"/>
                <a:cs typeface="Arial"/>
              </a:rPr>
              <a:t>Defining</a:t>
            </a:r>
            <a:r>
              <a:rPr dirty="0" sz="1200" spc="15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Music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Therapy</a:t>
            </a:r>
            <a:r>
              <a:rPr dirty="0" sz="1200" spc="-5">
                <a:latin typeface="Arial MT"/>
                <a:cs typeface="Arial MT"/>
              </a:rPr>
              <a:t>.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Barcelona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Publishers.</a:t>
            </a:r>
            <a:endParaRPr sz="1200">
              <a:latin typeface="Arial MT"/>
              <a:cs typeface="Arial MT"/>
            </a:endParaRPr>
          </a:p>
          <a:p>
            <a:pPr lvl="1" marL="926465" marR="37465" indent="-228600">
              <a:lnSpc>
                <a:spcPct val="103299"/>
              </a:lnSpc>
              <a:spcBef>
                <a:spcPts val="800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dirty="0" sz="1200" spc="-5">
                <a:latin typeface="Arial MT"/>
                <a:cs typeface="Arial MT"/>
              </a:rPr>
              <a:t>Aunque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se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centra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la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musicoterapia,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ofrece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una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buena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perspectiva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sobre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el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</a:t>
            </a:r>
            <a:r>
              <a:rPr dirty="0" sz="1200">
                <a:latin typeface="Arial MT"/>
                <a:cs typeface="Arial MT"/>
              </a:rPr>
              <a:t> y</a:t>
            </a:r>
            <a:r>
              <a:rPr dirty="0" sz="1200" spc="-5">
                <a:latin typeface="Arial MT"/>
                <a:cs typeface="Arial MT"/>
              </a:rPr>
              <a:t> la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educación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desde un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enfoque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terapéutico.</a:t>
            </a:r>
            <a:endParaRPr sz="1200">
              <a:latin typeface="Arial MT"/>
              <a:cs typeface="Arial MT"/>
            </a:endParaRPr>
          </a:p>
          <a:p>
            <a:pPr marL="469265" indent="-229235">
              <a:lnSpc>
                <a:spcPct val="100000"/>
              </a:lnSpc>
              <a:spcBef>
                <a:spcPts val="855"/>
              </a:spcBef>
              <a:buFont typeface="Arial MT"/>
              <a:buAutoNum type="arabicPeriod"/>
              <a:tabLst>
                <a:tab pos="469900" algn="l"/>
              </a:tabLst>
            </a:pPr>
            <a:r>
              <a:rPr dirty="0" sz="1200" spc="-10" b="1">
                <a:latin typeface="Arial"/>
                <a:cs typeface="Arial"/>
              </a:rPr>
              <a:t>Skinner,</a:t>
            </a:r>
            <a:r>
              <a:rPr dirty="0" sz="1200" b="1">
                <a:latin typeface="Arial"/>
                <a:cs typeface="Arial"/>
              </a:rPr>
              <a:t> B.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75" b="1">
                <a:latin typeface="Arial"/>
                <a:cs typeface="Arial"/>
              </a:rPr>
              <a:t>F.</a:t>
            </a:r>
            <a:r>
              <a:rPr dirty="0" sz="1200" spc="10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(1953). </a:t>
            </a:r>
            <a:r>
              <a:rPr dirty="0" sz="1200" i="1">
                <a:latin typeface="Arial"/>
                <a:cs typeface="Arial"/>
              </a:rPr>
              <a:t>Science</a:t>
            </a:r>
            <a:r>
              <a:rPr dirty="0" sz="1200" spc="-10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and</a:t>
            </a:r>
            <a:r>
              <a:rPr dirty="0" sz="1200" spc="5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Human</a:t>
            </a:r>
            <a:r>
              <a:rPr dirty="0" sz="1200" spc="-10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Behavior</a:t>
            </a:r>
            <a:r>
              <a:rPr dirty="0" sz="1200" spc="-5">
                <a:latin typeface="Arial MT"/>
                <a:cs typeface="Arial MT"/>
              </a:rPr>
              <a:t>.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Free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Press.</a:t>
            </a:r>
            <a:endParaRPr sz="1200">
              <a:latin typeface="Arial MT"/>
              <a:cs typeface="Arial MT"/>
            </a:endParaRPr>
          </a:p>
          <a:p>
            <a:pPr lvl="1" marL="926465" marR="22225" indent="-228600">
              <a:lnSpc>
                <a:spcPct val="103299"/>
              </a:lnSpc>
              <a:spcBef>
                <a:spcPts val="805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dirty="0" sz="1200" spc="-5">
                <a:latin typeface="Arial MT"/>
                <a:cs typeface="Arial MT"/>
              </a:rPr>
              <a:t>Un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texto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fundamental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que aborda el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conductismo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su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relación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 el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aprendizaje.</a:t>
            </a:r>
            <a:endParaRPr sz="1200">
              <a:latin typeface="Arial MT"/>
              <a:cs typeface="Arial MT"/>
            </a:endParaRPr>
          </a:p>
          <a:p>
            <a:pPr marL="469265" marR="374650" indent="-228600">
              <a:lnSpc>
                <a:spcPct val="103299"/>
              </a:lnSpc>
              <a:spcBef>
                <a:spcPts val="805"/>
              </a:spcBef>
              <a:buFont typeface="Arial MT"/>
              <a:buAutoNum type="arabicPeriod"/>
              <a:tabLst>
                <a:tab pos="469900" algn="l"/>
              </a:tabLst>
            </a:pPr>
            <a:r>
              <a:rPr dirty="0" sz="1200" b="1">
                <a:latin typeface="Arial"/>
                <a:cs typeface="Arial"/>
              </a:rPr>
              <a:t>Piaget,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J.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(1970).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10" i="1">
                <a:latin typeface="Arial"/>
                <a:cs typeface="Arial"/>
              </a:rPr>
              <a:t>The </a:t>
            </a:r>
            <a:r>
              <a:rPr dirty="0" sz="1200" i="1">
                <a:latin typeface="Arial"/>
                <a:cs typeface="Arial"/>
              </a:rPr>
              <a:t>Science</a:t>
            </a:r>
            <a:r>
              <a:rPr dirty="0" sz="1200" spc="-10" i="1">
                <a:latin typeface="Arial"/>
                <a:cs typeface="Arial"/>
              </a:rPr>
              <a:t> </a:t>
            </a:r>
            <a:r>
              <a:rPr dirty="0" sz="1200" i="1">
                <a:latin typeface="Arial"/>
                <a:cs typeface="Arial"/>
              </a:rPr>
              <a:t>of</a:t>
            </a:r>
            <a:r>
              <a:rPr dirty="0" sz="1200" spc="-5" i="1">
                <a:latin typeface="Arial"/>
                <a:cs typeface="Arial"/>
              </a:rPr>
              <a:t> Education</a:t>
            </a:r>
            <a:r>
              <a:rPr dirty="0" sz="1200" spc="-10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and</a:t>
            </a:r>
            <a:r>
              <a:rPr dirty="0" sz="1200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the</a:t>
            </a:r>
            <a:r>
              <a:rPr dirty="0" sz="1200" spc="5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Psychology</a:t>
            </a:r>
            <a:r>
              <a:rPr dirty="0" sz="1200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of</a:t>
            </a:r>
            <a:r>
              <a:rPr dirty="0" sz="1200" spc="5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the </a:t>
            </a:r>
            <a:r>
              <a:rPr dirty="0" sz="1200" spc="-320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Child</a:t>
            </a:r>
            <a:r>
              <a:rPr dirty="0" sz="1200" spc="-5">
                <a:latin typeface="Arial MT"/>
                <a:cs typeface="Arial MT"/>
              </a:rPr>
              <a:t>.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Orion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Press.</a:t>
            </a:r>
            <a:endParaRPr sz="1200">
              <a:latin typeface="Arial MT"/>
              <a:cs typeface="Arial MT"/>
            </a:endParaRPr>
          </a:p>
          <a:p>
            <a:pPr lvl="1" marL="926465" marR="72390" indent="-228600">
              <a:lnSpc>
                <a:spcPct val="104200"/>
              </a:lnSpc>
              <a:spcBef>
                <a:spcPts val="780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dirty="0" sz="1200">
                <a:latin typeface="Arial MT"/>
                <a:cs typeface="Arial MT"/>
              </a:rPr>
              <a:t>Este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libro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profundiza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relación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entre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 educación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el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desarrollo </a:t>
            </a:r>
            <a:r>
              <a:rPr dirty="0" sz="1200" spc="-3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cognitivo, basado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teoría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de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Piaget.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b="1">
                <a:latin typeface="Arial"/>
                <a:cs typeface="Arial"/>
              </a:rPr>
              <a:t>Artículos</a:t>
            </a:r>
            <a:endParaRPr sz="1200">
              <a:latin typeface="Arial"/>
              <a:cs typeface="Arial"/>
            </a:endParaRPr>
          </a:p>
          <a:p>
            <a:pPr marL="469265" marR="404495" indent="-228600">
              <a:lnSpc>
                <a:spcPct val="103299"/>
              </a:lnSpc>
              <a:spcBef>
                <a:spcPts val="805"/>
              </a:spcBef>
              <a:buFont typeface="Arial MT"/>
              <a:buAutoNum type="arabicPeriod"/>
              <a:tabLst>
                <a:tab pos="469900" algn="l"/>
              </a:tabLst>
            </a:pPr>
            <a:r>
              <a:rPr dirty="0" sz="1200" b="1">
                <a:latin typeface="Arial"/>
                <a:cs typeface="Arial"/>
              </a:rPr>
              <a:t>Bandura,</a:t>
            </a:r>
            <a:r>
              <a:rPr dirty="0" sz="1200" spc="-4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A.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(1997).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 i="1">
                <a:latin typeface="Arial"/>
                <a:cs typeface="Arial"/>
              </a:rPr>
              <a:t>Self-efficacy:</a:t>
            </a:r>
            <a:r>
              <a:rPr dirty="0" sz="1200" spc="5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The</a:t>
            </a:r>
            <a:r>
              <a:rPr dirty="0" sz="1200" spc="-5" i="1">
                <a:latin typeface="Arial"/>
                <a:cs typeface="Arial"/>
              </a:rPr>
              <a:t> exercise</a:t>
            </a:r>
            <a:r>
              <a:rPr dirty="0" sz="1200" spc="5" i="1">
                <a:latin typeface="Arial"/>
                <a:cs typeface="Arial"/>
              </a:rPr>
              <a:t> </a:t>
            </a:r>
            <a:r>
              <a:rPr dirty="0" sz="1200" i="1">
                <a:latin typeface="Arial"/>
                <a:cs typeface="Arial"/>
              </a:rPr>
              <a:t>of</a:t>
            </a:r>
            <a:r>
              <a:rPr dirty="0" sz="1200" spc="5" i="1">
                <a:latin typeface="Arial"/>
                <a:cs typeface="Arial"/>
              </a:rPr>
              <a:t> </a:t>
            </a:r>
            <a:r>
              <a:rPr dirty="0" sz="1200" i="1">
                <a:latin typeface="Arial"/>
                <a:cs typeface="Arial"/>
              </a:rPr>
              <a:t>control</a:t>
            </a:r>
            <a:r>
              <a:rPr dirty="0" sz="1200">
                <a:latin typeface="Arial MT"/>
                <a:cs typeface="Arial MT"/>
              </a:rPr>
              <a:t>. </a:t>
            </a:r>
            <a:r>
              <a:rPr dirty="0" sz="1200" spc="-5" i="1">
                <a:latin typeface="Arial"/>
                <a:cs typeface="Arial"/>
              </a:rPr>
              <a:t>Psychology </a:t>
            </a:r>
            <a:r>
              <a:rPr dirty="0" sz="1200" spc="-320" i="1">
                <a:latin typeface="Arial"/>
                <a:cs typeface="Arial"/>
              </a:rPr>
              <a:t> </a:t>
            </a:r>
            <a:r>
              <a:rPr dirty="0" sz="1200" i="1">
                <a:latin typeface="Arial"/>
                <a:cs typeface="Arial"/>
              </a:rPr>
              <a:t>Press</a:t>
            </a:r>
            <a:r>
              <a:rPr dirty="0" sz="1200">
                <a:latin typeface="Arial MT"/>
                <a:cs typeface="Arial MT"/>
              </a:rPr>
              <a:t>.</a:t>
            </a:r>
            <a:endParaRPr sz="1200">
              <a:latin typeface="Arial MT"/>
              <a:cs typeface="Arial MT"/>
            </a:endParaRPr>
          </a:p>
          <a:p>
            <a:pPr lvl="1" marL="926465" marR="503555" indent="-228600">
              <a:lnSpc>
                <a:spcPct val="103299"/>
              </a:lnSpc>
              <a:spcBef>
                <a:spcPts val="805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dirty="0" sz="1200" spc="-5">
                <a:latin typeface="Arial MT"/>
                <a:cs typeface="Arial MT"/>
              </a:rPr>
              <a:t>Un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artículo</a:t>
            </a:r>
            <a:r>
              <a:rPr dirty="0" sz="1200" spc="-5">
                <a:latin typeface="Arial MT"/>
                <a:cs typeface="Arial MT"/>
              </a:rPr>
              <a:t> clave que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explora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el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concepto</a:t>
            </a:r>
            <a:r>
              <a:rPr dirty="0" sz="1200">
                <a:latin typeface="Arial MT"/>
                <a:cs typeface="Arial MT"/>
              </a:rPr>
              <a:t> de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autoeficacia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su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impacto en</a:t>
            </a:r>
            <a:r>
              <a:rPr dirty="0" sz="1200">
                <a:latin typeface="Arial MT"/>
                <a:cs typeface="Arial MT"/>
              </a:rPr>
              <a:t> el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</a:t>
            </a:r>
            <a:r>
              <a:rPr dirty="0" sz="1200">
                <a:latin typeface="Arial MT"/>
                <a:cs typeface="Arial MT"/>
              </a:rPr>
              <a:t> y el </a:t>
            </a:r>
            <a:r>
              <a:rPr dirty="0" sz="1200" spc="-5">
                <a:latin typeface="Arial MT"/>
                <a:cs typeface="Arial MT"/>
              </a:rPr>
              <a:t>rendimiento.</a:t>
            </a:r>
            <a:endParaRPr sz="1200">
              <a:latin typeface="Arial MT"/>
              <a:cs typeface="Arial MT"/>
            </a:endParaRPr>
          </a:p>
          <a:p>
            <a:pPr marL="469265" marR="525780" indent="-228600">
              <a:lnSpc>
                <a:spcPct val="103499"/>
              </a:lnSpc>
              <a:spcBef>
                <a:spcPts val="800"/>
              </a:spcBef>
              <a:buFont typeface="Arial MT"/>
              <a:buAutoNum type="arabicPeriod"/>
              <a:tabLst>
                <a:tab pos="469900" algn="l"/>
              </a:tabLst>
            </a:pPr>
            <a:r>
              <a:rPr dirty="0" sz="1200" spc="-20" b="1">
                <a:latin typeface="Arial"/>
                <a:cs typeface="Arial"/>
              </a:rPr>
              <a:t>Vygotsky,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L.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S.</a:t>
            </a:r>
            <a:r>
              <a:rPr dirty="0" sz="1200" spc="20" b="1">
                <a:latin typeface="Arial"/>
                <a:cs typeface="Arial"/>
              </a:rPr>
              <a:t> </a:t>
            </a:r>
            <a:r>
              <a:rPr dirty="0" sz="1200" spc="-5">
                <a:latin typeface="Arial MT"/>
                <a:cs typeface="Arial MT"/>
              </a:rPr>
              <a:t>(1978).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 i="1">
                <a:latin typeface="Arial"/>
                <a:cs typeface="Arial"/>
              </a:rPr>
              <a:t>Mind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in</a:t>
            </a:r>
            <a:r>
              <a:rPr dirty="0" sz="1200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Society:</a:t>
            </a:r>
            <a:r>
              <a:rPr dirty="0" sz="1200" spc="5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The Development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of</a:t>
            </a:r>
            <a:r>
              <a:rPr dirty="0" sz="1200" spc="5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Higher </a:t>
            </a:r>
            <a:r>
              <a:rPr dirty="0" sz="1200" spc="-315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Psychological</a:t>
            </a:r>
            <a:r>
              <a:rPr dirty="0" sz="1200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Processes</a:t>
            </a:r>
            <a:r>
              <a:rPr dirty="0" sz="1200" spc="-5">
                <a:latin typeface="Arial MT"/>
                <a:cs typeface="Arial MT"/>
              </a:rPr>
              <a:t>.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Harvard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University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Press.</a:t>
            </a:r>
            <a:endParaRPr sz="1200">
              <a:latin typeface="Arial MT"/>
              <a:cs typeface="Arial MT"/>
            </a:endParaRPr>
          </a:p>
          <a:p>
            <a:pPr lvl="1" marL="926465" marR="5080" indent="-228600">
              <a:lnSpc>
                <a:spcPct val="103299"/>
              </a:lnSpc>
              <a:spcBef>
                <a:spcPts val="805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dirty="0" sz="1200" spc="-5">
                <a:latin typeface="Arial MT"/>
                <a:cs typeface="Arial MT"/>
              </a:rPr>
              <a:t>Una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obra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seminal</a:t>
            </a:r>
            <a:r>
              <a:rPr dirty="0" sz="1200" spc="-5">
                <a:latin typeface="Arial MT"/>
                <a:cs typeface="Arial MT"/>
              </a:rPr>
              <a:t> que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presenta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teoría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sociocultural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del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 </a:t>
            </a:r>
            <a:r>
              <a:rPr dirty="0" sz="1200" spc="-31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 </a:t>
            </a:r>
            <a:r>
              <a:rPr dirty="0" sz="1200" spc="-5">
                <a:latin typeface="Arial MT"/>
                <a:cs typeface="Arial MT"/>
              </a:rPr>
              <a:t>su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énfasis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interacción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social.</a:t>
            </a:r>
            <a:endParaRPr sz="1200">
              <a:latin typeface="Arial MT"/>
              <a:cs typeface="Arial MT"/>
            </a:endParaRPr>
          </a:p>
          <a:p>
            <a:pPr marL="469265" marR="398145" indent="-228600">
              <a:lnSpc>
                <a:spcPct val="103699"/>
              </a:lnSpc>
              <a:spcBef>
                <a:spcPts val="785"/>
              </a:spcBef>
              <a:buFont typeface="Arial MT"/>
              <a:buAutoNum type="arabicPeriod"/>
              <a:tabLst>
                <a:tab pos="469900" algn="l"/>
              </a:tabLst>
            </a:pPr>
            <a:r>
              <a:rPr dirty="0" sz="1200" b="1">
                <a:latin typeface="Arial"/>
                <a:cs typeface="Arial"/>
              </a:rPr>
              <a:t>Bruscia, K. E., </a:t>
            </a:r>
            <a:r>
              <a:rPr dirty="0" sz="1200" spc="-5" b="1">
                <a:latin typeface="Arial"/>
                <a:cs typeface="Arial"/>
              </a:rPr>
              <a:t>&amp; Edwards, </a:t>
            </a:r>
            <a:r>
              <a:rPr dirty="0" sz="1200" b="1">
                <a:latin typeface="Arial"/>
                <a:cs typeface="Arial"/>
              </a:rPr>
              <a:t>J. </a:t>
            </a:r>
            <a:r>
              <a:rPr dirty="0" sz="1200" spc="-5">
                <a:latin typeface="Arial MT"/>
                <a:cs typeface="Arial MT"/>
              </a:rPr>
              <a:t>(2013). </a:t>
            </a:r>
            <a:r>
              <a:rPr dirty="0" sz="1200" spc="-5" i="1">
                <a:latin typeface="Arial"/>
                <a:cs typeface="Arial"/>
              </a:rPr>
              <a:t>Defining Music Therapy: </a:t>
            </a:r>
            <a:r>
              <a:rPr dirty="0" sz="1200" i="1">
                <a:latin typeface="Arial"/>
                <a:cs typeface="Arial"/>
              </a:rPr>
              <a:t>A </a:t>
            </a:r>
            <a:r>
              <a:rPr dirty="0" sz="1200" spc="5" i="1">
                <a:latin typeface="Arial"/>
                <a:cs typeface="Arial"/>
              </a:rPr>
              <a:t> </a:t>
            </a:r>
            <a:r>
              <a:rPr dirty="0" sz="1200" i="1">
                <a:latin typeface="Arial"/>
                <a:cs typeface="Arial"/>
              </a:rPr>
              <a:t>Comparative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Review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of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Existing</a:t>
            </a:r>
            <a:r>
              <a:rPr dirty="0" sz="1200" spc="15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Definitions</a:t>
            </a:r>
            <a:r>
              <a:rPr dirty="0" sz="1200" spc="-5">
                <a:latin typeface="Arial MT"/>
                <a:cs typeface="Arial MT"/>
              </a:rPr>
              <a:t>.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 i="1">
                <a:latin typeface="Arial"/>
                <a:cs typeface="Arial"/>
              </a:rPr>
              <a:t>Journal</a:t>
            </a:r>
            <a:r>
              <a:rPr dirty="0" sz="1200" spc="-10" i="1">
                <a:latin typeface="Arial"/>
                <a:cs typeface="Arial"/>
              </a:rPr>
              <a:t> </a:t>
            </a:r>
            <a:r>
              <a:rPr dirty="0" sz="1200" i="1">
                <a:latin typeface="Arial"/>
                <a:cs typeface="Arial"/>
              </a:rPr>
              <a:t>of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Music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Therapy</a:t>
            </a:r>
            <a:r>
              <a:rPr dirty="0" sz="1200" spc="-5">
                <a:latin typeface="Arial MT"/>
                <a:cs typeface="Arial MT"/>
              </a:rPr>
              <a:t>,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50(1), 45-70.</a:t>
            </a:r>
            <a:endParaRPr sz="1200">
              <a:latin typeface="Arial MT"/>
              <a:cs typeface="Arial MT"/>
            </a:endParaRPr>
          </a:p>
          <a:p>
            <a:pPr lvl="1" marL="926465" marR="222250" indent="-228600">
              <a:lnSpc>
                <a:spcPct val="104200"/>
              </a:lnSpc>
              <a:spcBef>
                <a:spcPts val="780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dirty="0" sz="1200" spc="-5">
                <a:latin typeface="Arial MT"/>
                <a:cs typeface="Arial MT"/>
              </a:rPr>
              <a:t>Un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análisis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definiciones de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la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musicoterapia,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que</a:t>
            </a:r>
            <a:r>
              <a:rPr dirty="0" sz="1200" spc="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puede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ser </a:t>
            </a:r>
            <a:r>
              <a:rPr dirty="0" sz="1200" spc="-3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relevante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para</a:t>
            </a:r>
            <a:r>
              <a:rPr dirty="0" sz="1200">
                <a:latin typeface="Arial MT"/>
                <a:cs typeface="Arial MT"/>
              </a:rPr>
              <a:t> el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aprendizaje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contextos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creativos.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877316"/>
            <a:ext cx="5493385" cy="688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Recursos</a:t>
            </a:r>
            <a:r>
              <a:rPr dirty="0" sz="1200" spc="-7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Adicionales</a:t>
            </a:r>
            <a:endParaRPr sz="1200">
              <a:latin typeface="Arial"/>
              <a:cs typeface="Arial"/>
            </a:endParaRPr>
          </a:p>
          <a:p>
            <a:pPr marL="469265" marR="5080" indent="-228600">
              <a:lnSpc>
                <a:spcPct val="103299"/>
              </a:lnSpc>
              <a:spcBef>
                <a:spcPts val="80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30" b="1">
                <a:latin typeface="Arial"/>
                <a:cs typeface="Arial"/>
              </a:rPr>
              <a:t>APA</a:t>
            </a:r>
            <a:r>
              <a:rPr dirty="0" sz="1200" spc="-3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(American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Psychological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Association)</a:t>
            </a:r>
            <a:r>
              <a:rPr dirty="0" sz="1200" spc="-5">
                <a:latin typeface="Arial MT"/>
                <a:cs typeface="Arial MT"/>
              </a:rPr>
              <a:t>.</a:t>
            </a:r>
            <a:r>
              <a:rPr dirty="0" sz="1200" spc="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(2020).</a:t>
            </a:r>
            <a:r>
              <a:rPr dirty="0" sz="1200" spc="15">
                <a:latin typeface="Arial MT"/>
                <a:cs typeface="Arial MT"/>
              </a:rPr>
              <a:t> </a:t>
            </a:r>
            <a:r>
              <a:rPr dirty="0" sz="1200" spc="-5" i="1">
                <a:latin typeface="Arial"/>
                <a:cs typeface="Arial"/>
              </a:rPr>
              <a:t>Publication</a:t>
            </a:r>
            <a:r>
              <a:rPr dirty="0" sz="1200" spc="15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Manual </a:t>
            </a:r>
            <a:r>
              <a:rPr dirty="0" sz="1200" spc="-320" i="1">
                <a:latin typeface="Arial"/>
                <a:cs typeface="Arial"/>
              </a:rPr>
              <a:t> </a:t>
            </a:r>
            <a:r>
              <a:rPr dirty="0" sz="1200" i="1">
                <a:latin typeface="Arial"/>
                <a:cs typeface="Arial"/>
              </a:rPr>
              <a:t>of </a:t>
            </a:r>
            <a:r>
              <a:rPr dirty="0" sz="1200" spc="-5" i="1">
                <a:latin typeface="Arial"/>
                <a:cs typeface="Arial"/>
              </a:rPr>
              <a:t>the</a:t>
            </a:r>
            <a:r>
              <a:rPr dirty="0" sz="1200" spc="-45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American</a:t>
            </a:r>
            <a:r>
              <a:rPr dirty="0" sz="1200" spc="-10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Psychological</a:t>
            </a:r>
            <a:r>
              <a:rPr dirty="0" sz="1200" spc="-45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Association</a:t>
            </a:r>
            <a:r>
              <a:rPr dirty="0" sz="1200" spc="-5">
                <a:latin typeface="Arial MT"/>
                <a:cs typeface="Arial MT"/>
              </a:rPr>
              <a:t>.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7th</a:t>
            </a:r>
            <a:r>
              <a:rPr dirty="0" sz="120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ed.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Lenovo</dc:creator>
  <dcterms:created xsi:type="dcterms:W3CDTF">2024-10-05T23:49:48Z</dcterms:created>
  <dcterms:modified xsi:type="dcterms:W3CDTF">2024-10-05T23:49:48Z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2024-10-05T00:00:00Z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2024-10-05T00:00:00Z</vt:filetime>
  </property>
</Properties>
</file>